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handoutMasterIdLst>
    <p:handoutMasterId r:id="rId34"/>
  </p:handoutMasterIdLst>
  <p:sldIdLst>
    <p:sldId id="256" r:id="rId2"/>
    <p:sldId id="259" r:id="rId3"/>
    <p:sldId id="291" r:id="rId4"/>
    <p:sldId id="292" r:id="rId5"/>
    <p:sldId id="293" r:id="rId6"/>
    <p:sldId id="283" r:id="rId7"/>
    <p:sldId id="297" r:id="rId8"/>
    <p:sldId id="296" r:id="rId9"/>
    <p:sldId id="295" r:id="rId10"/>
    <p:sldId id="284" r:id="rId11"/>
    <p:sldId id="285" r:id="rId12"/>
    <p:sldId id="281" r:id="rId13"/>
    <p:sldId id="286" r:id="rId14"/>
    <p:sldId id="288" r:id="rId15"/>
    <p:sldId id="282" r:id="rId16"/>
    <p:sldId id="315" r:id="rId17"/>
    <p:sldId id="306" r:id="rId18"/>
    <p:sldId id="316" r:id="rId19"/>
    <p:sldId id="317" r:id="rId20"/>
    <p:sldId id="307" r:id="rId21"/>
    <p:sldId id="308" r:id="rId22"/>
    <p:sldId id="309" r:id="rId23"/>
    <p:sldId id="299" r:id="rId24"/>
    <p:sldId id="304" r:id="rId25"/>
    <p:sldId id="300" r:id="rId26"/>
    <p:sldId id="301" r:id="rId27"/>
    <p:sldId id="303" r:id="rId28"/>
    <p:sldId id="311" r:id="rId29"/>
    <p:sldId id="312" r:id="rId30"/>
    <p:sldId id="313" r:id="rId31"/>
    <p:sldId id="280" r:id="rId3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A93473C-32F7-4953-BEFB-B3CAFEF5307D}" type="datetimeFigureOut">
              <a:rPr lang="en-NZ" smtClean="0"/>
              <a:t>17/03/2018</a:t>
            </a:fld>
            <a:endParaRPr lang="en-NZ"/>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814C04E-4E7B-4764-8F6E-E1E536A7257B}" type="slidenum">
              <a:rPr lang="en-NZ" smtClean="0"/>
              <a:t>‹#›</a:t>
            </a:fld>
            <a:endParaRPr lang="en-NZ"/>
          </a:p>
        </p:txBody>
      </p:sp>
    </p:spTree>
    <p:extLst>
      <p:ext uri="{BB962C8B-B14F-4D97-AF65-F5344CB8AC3E}">
        <p14:creationId xmlns:p14="http://schemas.microsoft.com/office/powerpoint/2010/main" val="403022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0592316-AB29-4356-8B8A-9B1CF7EA9659}" type="datetimeFigureOut">
              <a:rPr lang="en-NZ" smtClean="0"/>
              <a:t>17/03/2018</a:t>
            </a:fld>
            <a:endParaRPr lang="en-NZ"/>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F48112E-59DB-43E0-8D7C-D5E6631ADCB3}" type="slidenum">
              <a:rPr lang="en-NZ" smtClean="0"/>
              <a:t>‹#›</a:t>
            </a:fld>
            <a:endParaRPr lang="en-NZ"/>
          </a:p>
        </p:txBody>
      </p:sp>
    </p:spTree>
    <p:extLst>
      <p:ext uri="{BB962C8B-B14F-4D97-AF65-F5344CB8AC3E}">
        <p14:creationId xmlns:p14="http://schemas.microsoft.com/office/powerpoint/2010/main" val="2456173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1FA783EF-0D5B-4863-B754-1A98F17F2966}" type="datetime1">
              <a:rPr lang="en-NZ" smtClean="0"/>
              <a:t>17/03/2018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340982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4AD1370-D68A-4C8A-9527-D7953C9DC804}" type="datetime1">
              <a:rPr lang="en-NZ" smtClean="0"/>
              <a:t>17/03/2018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331908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2AA7256-41BC-4EFD-B3B9-2B47A4A66CCB}" type="datetime1">
              <a:rPr lang="en-NZ" smtClean="0"/>
              <a:t>17/03/2018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63135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AB17FD3-49F3-4E31-BD09-FF08F7D89084}" type="datetime1">
              <a:rPr lang="en-NZ" smtClean="0"/>
              <a:t>17/03/2018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263430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7A0B6C-8301-457F-9FA7-C6FC553BAD91}" type="datetime1">
              <a:rPr lang="en-NZ" smtClean="0"/>
              <a:t>17/03/2018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3170690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EDB8BA5-7B95-4EBA-A220-9D73C708747F}" type="datetime1">
              <a:rPr lang="en-NZ" smtClean="0"/>
              <a:t>17/03/2018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140323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9FA98A71-95CE-45E4-B6F3-2A0E2AEA151C}" type="datetime1">
              <a:rPr lang="en-NZ" smtClean="0"/>
              <a:t>17/03/2018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421140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2195497F-CE19-475D-9E42-DEBADCA2C521}" type="datetime1">
              <a:rPr lang="en-NZ" smtClean="0"/>
              <a:t>17/03/2018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1576184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2BFC5-3122-4720-8618-403F628F220E}" type="datetime1">
              <a:rPr lang="en-NZ" smtClean="0"/>
              <a:t>17/03/2018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302209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EB4D8-BA0B-469E-90D0-C7DADDBB81C9}" type="datetime1">
              <a:rPr lang="en-NZ" smtClean="0"/>
              <a:t>17/03/2018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118406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6FC4A-1940-4F53-9BE8-511A5ADBCFAA}" type="datetime1">
              <a:rPr lang="en-NZ" smtClean="0"/>
              <a:t>17/03/2018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6C5AB2-E5F7-4960-910D-209FF40FBEF2}" type="slidenum">
              <a:rPr lang="en-NZ" smtClean="0"/>
              <a:t>‹#›</a:t>
            </a:fld>
            <a:endParaRPr lang="en-NZ"/>
          </a:p>
        </p:txBody>
      </p:sp>
    </p:spTree>
    <p:extLst>
      <p:ext uri="{BB962C8B-B14F-4D97-AF65-F5344CB8AC3E}">
        <p14:creationId xmlns:p14="http://schemas.microsoft.com/office/powerpoint/2010/main" val="136801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6610B-AD86-4BF4-ABDA-64FCEB13FB22}" type="datetime1">
              <a:rPr lang="en-NZ" smtClean="0"/>
              <a:t>17/03/2018</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5AB2-E5F7-4960-910D-209FF40FBEF2}" type="slidenum">
              <a:rPr lang="en-NZ" smtClean="0"/>
              <a:t>‹#›</a:t>
            </a:fld>
            <a:endParaRPr lang="en-NZ"/>
          </a:p>
        </p:txBody>
      </p:sp>
    </p:spTree>
    <p:extLst>
      <p:ext uri="{BB962C8B-B14F-4D97-AF65-F5344CB8AC3E}">
        <p14:creationId xmlns:p14="http://schemas.microsoft.com/office/powerpoint/2010/main" val="21839298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7" Type="http://schemas.openxmlformats.org/officeDocument/2006/relationships/image" Target="../media/image31.png"/><Relationship Id="rId1" Type="http://schemas.openxmlformats.org/officeDocument/2006/relationships/slideLayout" Target="../slideLayouts/slideLayout2.xml"/><Relationship Id="rId11" Type="http://schemas.openxmlformats.org/officeDocument/2006/relationships/image" Target="../media/image35.png"/><Relationship Id="rId10" Type="http://schemas.openxmlformats.org/officeDocument/2006/relationships/image" Target="../media/image34.png"/><Relationship Id="rId9" Type="http://schemas.openxmlformats.org/officeDocument/2006/relationships/image" Target="../media/image33.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3.png"/></Relationships>
</file>

<file path=ppt/slides/_rels/slide25.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2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5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b="1" dirty="0"/>
              <a:t>Persistence of Low Pay Employment</a:t>
            </a:r>
          </a:p>
        </p:txBody>
      </p:sp>
      <p:sp>
        <p:nvSpPr>
          <p:cNvPr id="3" name="Subtitle 2"/>
          <p:cNvSpPr>
            <a:spLocks noGrp="1"/>
          </p:cNvSpPr>
          <p:nvPr>
            <p:ph type="subTitle" idx="1"/>
          </p:nvPr>
        </p:nvSpPr>
        <p:spPr>
          <a:xfrm>
            <a:off x="1524000" y="3602038"/>
            <a:ext cx="9144000" cy="1152842"/>
          </a:xfrm>
        </p:spPr>
        <p:txBody>
          <a:bodyPr>
            <a:normAutofit/>
          </a:bodyPr>
          <a:lstStyle/>
          <a:p>
            <a:endParaRPr lang="en-NZ" dirty="0" smtClean="0"/>
          </a:p>
          <a:p>
            <a:r>
              <a:rPr lang="en-NZ" sz="2800" dirty="0" smtClean="0"/>
              <a:t>Gail </a:t>
            </a:r>
            <a:r>
              <a:rPr lang="en-NZ" sz="2800" dirty="0"/>
              <a:t>Pacheco, </a:t>
            </a:r>
            <a:r>
              <a:rPr lang="en-NZ" sz="2800" dirty="0" smtClean="0"/>
              <a:t>Alexander </a:t>
            </a:r>
            <a:r>
              <a:rPr lang="en-NZ" sz="2800" dirty="0"/>
              <a:t>Plum </a:t>
            </a:r>
            <a:endParaRPr lang="en-NZ" sz="2800" dirty="0" smtClean="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5355" y="6123154"/>
            <a:ext cx="2759710" cy="716280"/>
          </a:xfrm>
          <a:prstGeom prst="rect">
            <a:avLst/>
          </a:prstGeom>
        </p:spPr>
      </p:pic>
      <p:sp>
        <p:nvSpPr>
          <p:cNvPr id="5" name="TextBox 4"/>
          <p:cNvSpPr txBox="1"/>
          <p:nvPr/>
        </p:nvSpPr>
        <p:spPr>
          <a:xfrm>
            <a:off x="731520" y="5312228"/>
            <a:ext cx="10981509" cy="369332"/>
          </a:xfrm>
          <a:prstGeom prst="rect">
            <a:avLst/>
          </a:prstGeom>
          <a:noFill/>
        </p:spPr>
        <p:txBody>
          <a:bodyPr wrap="square" rtlCol="0">
            <a:spAutoFit/>
          </a:bodyPr>
          <a:lstStyle/>
          <a:p>
            <a:pPr algn="ctr"/>
            <a:r>
              <a:rPr lang="en-NZ" dirty="0" smtClean="0">
                <a:solidFill>
                  <a:srgbClr val="FF0000"/>
                </a:solidFill>
              </a:rPr>
              <a:t>PLEASE DO NOT CITE WITHOUT AUTHORS’ PERMISSION – THESE ARE PRELIMINARY FINDINGS</a:t>
            </a:r>
            <a:endParaRPr lang="en-NZ" dirty="0">
              <a:solidFill>
                <a:srgbClr val="FF0000"/>
              </a:solidFill>
            </a:endParaRPr>
          </a:p>
        </p:txBody>
      </p:sp>
    </p:spTree>
    <p:extLst>
      <p:ext uri="{BB962C8B-B14F-4D97-AF65-F5344CB8AC3E}">
        <p14:creationId xmlns:p14="http://schemas.microsoft.com/office/powerpoint/2010/main" val="814799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a:solidFill>
                  <a:schemeClr val="bg1"/>
                </a:solidFill>
                <a:latin typeface="+mj-lt"/>
              </a:rPr>
              <a:t>Conceptual Framework</a:t>
            </a:r>
          </a:p>
        </p:txBody>
      </p:sp>
      <p:sp>
        <p:nvSpPr>
          <p:cNvPr id="9" name="TextBox 8"/>
          <p:cNvSpPr txBox="1"/>
          <p:nvPr/>
        </p:nvSpPr>
        <p:spPr>
          <a:xfrm>
            <a:off x="533400" y="1205984"/>
            <a:ext cx="3103991" cy="400110"/>
          </a:xfrm>
          <a:prstGeom prst="rect">
            <a:avLst/>
          </a:prstGeom>
          <a:noFill/>
        </p:spPr>
        <p:txBody>
          <a:bodyPr wrap="none" rtlCol="0">
            <a:spAutoFit/>
          </a:bodyPr>
          <a:lstStyle/>
          <a:p>
            <a:r>
              <a:rPr lang="en-NZ" sz="2000" dirty="0" smtClean="0"/>
              <a:t>Looking at the annual level: </a:t>
            </a:r>
            <a:endParaRPr lang="en-NZ" sz="2000" dirty="0"/>
          </a:p>
        </p:txBody>
      </p:sp>
      <mc:AlternateContent xmlns:mc="http://schemas.openxmlformats.org/markup-compatibility/2006" xmlns:a14="http://schemas.microsoft.com/office/drawing/2010/main">
        <mc:Choice Requires="a14">
          <p:sp>
            <p:nvSpPr>
              <p:cNvPr id="10" name="TextBox 9"/>
              <p:cNvSpPr txBox="1"/>
              <p:nvPr/>
            </p:nvSpPr>
            <p:spPr>
              <a:xfrm>
                <a:off x="4758198" y="1575316"/>
                <a:ext cx="2972673" cy="9908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000" i="1" smtClean="0">
                              <a:latin typeface="Cambria Math" panose="02040503050406030204" pitchFamily="18" charset="0"/>
                            </a:rPr>
                          </m:ctrlPr>
                        </m:sSubPr>
                        <m:e>
                          <m:r>
                            <a:rPr lang="en-NZ" sz="2000" b="0" i="1" smtClean="0">
                              <a:latin typeface="Cambria Math" panose="02040503050406030204" pitchFamily="18" charset="0"/>
                            </a:rPr>
                            <m:t>𝐿𝑃</m:t>
                          </m:r>
                        </m:e>
                        <m:sub>
                          <m:r>
                            <a:rPr lang="en-NZ" sz="2000" i="1">
                              <a:latin typeface="Cambria Math" panose="02040503050406030204" pitchFamily="18" charset="0"/>
                            </a:rPr>
                            <m:t>𝑖</m:t>
                          </m:r>
                          <m:r>
                            <a:rPr lang="en-NZ" sz="2000" b="0" i="1" smtClean="0">
                              <a:latin typeface="Cambria Math" panose="02040503050406030204" pitchFamily="18" charset="0"/>
                            </a:rPr>
                            <m:t>𝑘</m:t>
                          </m:r>
                        </m:sub>
                      </m:sSub>
                      <m:r>
                        <a:rPr lang="en-NZ" sz="2000" b="0" i="1" smtClean="0">
                          <a:latin typeface="Cambria Math" panose="02040503050406030204" pitchFamily="18" charset="0"/>
                        </a:rPr>
                        <m:t>=</m:t>
                      </m:r>
                      <m:r>
                        <a:rPr lang="en-NZ" sz="2000" b="1" i="1" smtClean="0">
                          <a:latin typeface="Cambria Math" panose="02040503050406030204" pitchFamily="18" charset="0"/>
                        </a:rPr>
                        <m:t>𝟏</m:t>
                      </m:r>
                      <m:d>
                        <m:dPr>
                          <m:ctrlPr>
                            <a:rPr lang="en-NZ" sz="2000" i="1" smtClean="0">
                              <a:latin typeface="Cambria Math" panose="02040503050406030204" pitchFamily="18" charset="0"/>
                            </a:rPr>
                          </m:ctrlPr>
                        </m:dPr>
                        <m:e>
                          <m:nary>
                            <m:naryPr>
                              <m:chr m:val="∑"/>
                              <m:ctrlPr>
                                <a:rPr lang="en-NZ" sz="2000" i="1">
                                  <a:latin typeface="Cambria Math" panose="02040503050406030204" pitchFamily="18" charset="0"/>
                                </a:rPr>
                              </m:ctrlPr>
                            </m:naryPr>
                            <m:sub>
                              <m:r>
                                <m:rPr>
                                  <m:brk m:alnAt="23"/>
                                </m:rPr>
                                <a:rPr lang="en-NZ" sz="2000" i="1">
                                  <a:latin typeface="Cambria Math" panose="02040503050406030204" pitchFamily="18" charset="0"/>
                                </a:rPr>
                                <m:t>𝑚</m:t>
                              </m:r>
                              <m:r>
                                <a:rPr lang="en-NZ" sz="2000" i="1">
                                  <a:latin typeface="Cambria Math" panose="02040503050406030204" pitchFamily="18" charset="0"/>
                                </a:rPr>
                                <m:t>=1</m:t>
                              </m:r>
                            </m:sub>
                            <m:sup>
                              <m:r>
                                <a:rPr lang="en-NZ" sz="2000" i="1">
                                  <a:latin typeface="Cambria Math" panose="02040503050406030204" pitchFamily="18" charset="0"/>
                                </a:rPr>
                                <m:t>𝑀</m:t>
                              </m:r>
                            </m:sup>
                            <m:e>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e>
                          </m:nary>
                          <m:r>
                            <a:rPr lang="en-NZ" sz="2000" b="0" i="1" smtClean="0">
                              <a:latin typeface="Cambria Math" panose="02040503050406030204" pitchFamily="18" charset="0"/>
                            </a:rPr>
                            <m:t>&gt;0</m:t>
                          </m:r>
                        </m:e>
                      </m:d>
                    </m:oMath>
                  </m:oMathPara>
                </a14:m>
                <a:endParaRPr lang="en-NZ" sz="2000" dirty="0"/>
              </a:p>
            </p:txBody>
          </p:sp>
        </mc:Choice>
        <mc:Fallback xmlns="">
          <p:sp>
            <p:nvSpPr>
              <p:cNvPr id="10" name="TextBox 9"/>
              <p:cNvSpPr txBox="1">
                <a:spLocks noRot="1" noChangeAspect="1" noMove="1" noResize="1" noEditPoints="1" noAdjustHandles="1" noChangeArrowheads="1" noChangeShapeType="1" noTextEdit="1"/>
              </p:cNvSpPr>
              <p:nvPr/>
            </p:nvSpPr>
            <p:spPr>
              <a:xfrm>
                <a:off x="4758198" y="1575316"/>
                <a:ext cx="2972673" cy="990849"/>
              </a:xfrm>
              <a:prstGeom prst="rect">
                <a:avLst/>
              </a:prstGeom>
              <a:blipFill>
                <a:blip r:embed="rId7"/>
                <a:stretch>
                  <a:fillRect/>
                </a:stretch>
              </a:blipFill>
            </p:spPr>
            <p:txBody>
              <a:bodyPr/>
              <a:lstStyle/>
              <a:p>
                <a:r>
                  <a:rPr lang="en-NZ">
                    <a:noFill/>
                  </a:rPr>
                  <a:t> </a:t>
                </a:r>
              </a:p>
            </p:txBody>
          </p:sp>
        </mc:Fallback>
      </mc:AlternateContent>
      <p:sp>
        <p:nvSpPr>
          <p:cNvPr id="11" name="TextBox 10"/>
          <p:cNvSpPr txBox="1"/>
          <p:nvPr/>
        </p:nvSpPr>
        <p:spPr>
          <a:xfrm>
            <a:off x="533399" y="2903578"/>
            <a:ext cx="5925853" cy="400110"/>
          </a:xfrm>
          <a:prstGeom prst="rect">
            <a:avLst/>
          </a:prstGeom>
          <a:noFill/>
        </p:spPr>
        <p:txBody>
          <a:bodyPr wrap="none" rtlCol="0">
            <a:spAutoFit/>
          </a:bodyPr>
          <a:lstStyle/>
          <a:p>
            <a:r>
              <a:rPr lang="en-NZ" sz="2000" dirty="0" smtClean="0"/>
              <a:t>Share of individuals experiencing low pay employment:</a:t>
            </a:r>
            <a:endParaRPr lang="en-NZ" sz="2000" dirty="0"/>
          </a:p>
        </p:txBody>
      </p:sp>
      <mc:AlternateContent xmlns:mc="http://schemas.openxmlformats.org/markup-compatibility/2006" xmlns:a14="http://schemas.microsoft.com/office/drawing/2010/main">
        <mc:Choice Requires="a14">
          <p:sp>
            <p:nvSpPr>
              <p:cNvPr id="13" name="TextBox 12"/>
              <p:cNvSpPr txBox="1"/>
              <p:nvPr/>
            </p:nvSpPr>
            <p:spPr>
              <a:xfrm>
                <a:off x="4758198" y="3303688"/>
                <a:ext cx="2756909" cy="6260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000" i="1" smtClean="0">
                              <a:latin typeface="Cambria Math" panose="02040503050406030204" pitchFamily="18" charset="0"/>
                            </a:rPr>
                          </m:ctrlPr>
                        </m:sSubPr>
                        <m:e>
                          <m:r>
                            <a:rPr lang="en-NZ" sz="2000" b="0" i="1" smtClean="0">
                              <a:latin typeface="Cambria Math" panose="02040503050406030204" pitchFamily="18" charset="0"/>
                            </a:rPr>
                            <m:t>𝐿𝑃</m:t>
                          </m:r>
                        </m:e>
                        <m:sub>
                          <m:r>
                            <a:rPr lang="en-NZ" sz="2000" b="0" i="1" smtClean="0">
                              <a:latin typeface="Cambria Math" panose="02040503050406030204" pitchFamily="18" charset="0"/>
                            </a:rPr>
                            <m:t>𝑘</m:t>
                          </m:r>
                        </m:sub>
                      </m:sSub>
                      <m:r>
                        <a:rPr lang="en-NZ" sz="2000" b="0" i="1" smtClean="0">
                          <a:latin typeface="Cambria Math" panose="02040503050406030204" pitchFamily="18" charset="0"/>
                        </a:rPr>
                        <m:t>=</m:t>
                      </m:r>
                      <m:f>
                        <m:fPr>
                          <m:ctrlPr>
                            <a:rPr lang="en-NZ" sz="2000" b="0" i="1" smtClean="0">
                              <a:latin typeface="Cambria Math" panose="02040503050406030204" pitchFamily="18" charset="0"/>
                            </a:rPr>
                          </m:ctrlPr>
                        </m:fPr>
                        <m:num>
                          <m:nary>
                            <m:naryPr>
                              <m:chr m:val="∑"/>
                              <m:ctrlPr>
                                <a:rPr lang="en-NZ" sz="2000" i="1">
                                  <a:latin typeface="Cambria Math" panose="02040503050406030204" pitchFamily="18" charset="0"/>
                                </a:rPr>
                              </m:ctrlPr>
                            </m:naryPr>
                            <m:sub>
                              <m:r>
                                <a:rPr lang="en-NZ" sz="2000" i="1">
                                  <a:latin typeface="Cambria Math" panose="02040503050406030204" pitchFamily="18" charset="0"/>
                                </a:rPr>
                                <m:t>𝑖</m:t>
                              </m:r>
                              <m:r>
                                <a:rPr lang="en-NZ" sz="2000" i="1">
                                  <a:latin typeface="Cambria Math" panose="02040503050406030204" pitchFamily="18" charset="0"/>
                                </a:rPr>
                                <m:t>=1</m:t>
                              </m:r>
                            </m:sub>
                            <m:sup>
                              <m:r>
                                <a:rPr lang="en-NZ" sz="2000" i="1">
                                  <a:latin typeface="Cambria Math" panose="02040503050406030204" pitchFamily="18" charset="0"/>
                                </a:rPr>
                                <m:t>𝑁</m:t>
                              </m:r>
                            </m:sup>
                            <m:e>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𝑖𝑘</m:t>
                                  </m:r>
                                </m:sub>
                              </m:sSub>
                            </m:e>
                          </m:nary>
                        </m:num>
                        <m:den>
                          <m:r>
                            <a:rPr lang="en-NZ" sz="2000" b="0" i="1" smtClean="0">
                              <a:latin typeface="Cambria Math" panose="02040503050406030204" pitchFamily="18" charset="0"/>
                            </a:rPr>
                            <m:t>𝑁</m:t>
                          </m:r>
                          <m:r>
                            <a:rPr lang="en-NZ" sz="2000" b="0" i="1" smtClean="0">
                              <a:latin typeface="Cambria Math" panose="02040503050406030204" pitchFamily="18" charset="0"/>
                              <a:ea typeface="Cambria Math" panose="02040503050406030204" pitchFamily="18" charset="0"/>
                            </a:rPr>
                            <m:t>×</m:t>
                          </m:r>
                          <m:r>
                            <a:rPr lang="en-NZ" sz="2000" b="0" i="1" smtClean="0">
                              <a:latin typeface="Cambria Math" panose="02040503050406030204" pitchFamily="18" charset="0"/>
                            </a:rPr>
                            <m:t>𝑀</m:t>
                          </m:r>
                        </m:den>
                      </m:f>
                      <m:r>
                        <a:rPr lang="en-NZ" sz="2000" b="0" i="1" smtClean="0">
                          <a:latin typeface="Cambria Math" panose="02040503050406030204" pitchFamily="18" charset="0"/>
                          <a:ea typeface="Cambria Math" panose="02040503050406030204" pitchFamily="18" charset="0"/>
                        </a:rPr>
                        <m:t>≥</m:t>
                      </m:r>
                      <m:f>
                        <m:fPr>
                          <m:ctrlPr>
                            <a:rPr lang="en-NZ" sz="2000" b="0" i="1" smtClean="0">
                              <a:latin typeface="Cambria Math" panose="02040503050406030204" pitchFamily="18" charset="0"/>
                              <a:ea typeface="Cambria Math" panose="02040503050406030204" pitchFamily="18" charset="0"/>
                            </a:rPr>
                          </m:ctrlPr>
                        </m:fPr>
                        <m:num>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num>
                        <m:den>
                          <m:r>
                            <a:rPr lang="en-NZ" sz="2000" b="0" i="1" smtClean="0">
                              <a:latin typeface="Cambria Math" panose="02040503050406030204" pitchFamily="18" charset="0"/>
                              <a:ea typeface="Cambria Math" panose="02040503050406030204" pitchFamily="18" charset="0"/>
                            </a:rPr>
                            <m:t>𝑁</m:t>
                          </m:r>
                        </m:den>
                      </m:f>
                    </m:oMath>
                  </m:oMathPara>
                </a14:m>
                <a:endParaRPr lang="en-NZ" sz="2000" dirty="0"/>
              </a:p>
            </p:txBody>
          </p:sp>
        </mc:Choice>
        <mc:Fallback xmlns="">
          <p:sp>
            <p:nvSpPr>
              <p:cNvPr id="13" name="TextBox 12"/>
              <p:cNvSpPr txBox="1">
                <a:spLocks noRot="1" noChangeAspect="1" noMove="1" noResize="1" noEditPoints="1" noAdjustHandles="1" noChangeArrowheads="1" noChangeShapeType="1" noTextEdit="1"/>
              </p:cNvSpPr>
              <p:nvPr/>
            </p:nvSpPr>
            <p:spPr>
              <a:xfrm>
                <a:off x="4758198" y="3303688"/>
                <a:ext cx="2756909" cy="626005"/>
              </a:xfrm>
              <a:prstGeom prst="rect">
                <a:avLst/>
              </a:prstGeom>
              <a:blipFill>
                <a:blip r:embed="rId8"/>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277225" y="3416635"/>
                <a:ext cx="1143133" cy="400110"/>
              </a:xfrm>
              <a:prstGeom prst="rect">
                <a:avLst/>
              </a:prstGeom>
              <a:noFill/>
            </p:spPr>
            <p:txBody>
              <a:bodyPr wrap="none" rtlCol="0">
                <a:spAutoFit/>
              </a:bodyPr>
              <a:lstStyle/>
              <a:p>
                <a:r>
                  <a:rPr lang="en-NZ" sz="2000" dirty="0" smtClean="0"/>
                  <a:t>if </a:t>
                </a:r>
                <a14:m>
                  <m:oMath xmlns:m="http://schemas.openxmlformats.org/officeDocument/2006/math">
                    <m:sSubSup>
                      <m:sSubSupPr>
                        <m:ctrlPr>
                          <a:rPr lang="en-NZ" sz="2000" i="1">
                            <a:latin typeface="Cambria Math" panose="02040503050406030204" pitchFamily="18" charset="0"/>
                            <a:ea typeface="Cambria Math" panose="02040503050406030204" pitchFamily="18" charset="0"/>
                          </a:rPr>
                        </m:ctrlPr>
                      </m:sSubSupPr>
                      <m:e>
                        <m:r>
                          <a:rPr lang="en-NZ" sz="2000" i="1">
                            <a:latin typeface="Cambria Math" panose="02040503050406030204" pitchFamily="18" charset="0"/>
                            <a:ea typeface="Cambria Math" panose="02040503050406030204" pitchFamily="18" charset="0"/>
                          </a:rPr>
                          <m:t>𝜎</m:t>
                        </m:r>
                      </m:e>
                      <m:sub>
                        <m:r>
                          <a:rPr lang="en-NZ" sz="2000" i="1">
                            <a:latin typeface="Cambria Math" panose="02040503050406030204" pitchFamily="18" charset="0"/>
                            <a:ea typeface="Cambria Math" panose="02040503050406030204" pitchFamily="18" charset="0"/>
                          </a:rPr>
                          <m:t>𝜈</m:t>
                        </m:r>
                      </m:sub>
                      <m:sup>
                        <m:r>
                          <a:rPr lang="en-NZ" sz="2000" i="1">
                            <a:latin typeface="Cambria Math" panose="02040503050406030204" pitchFamily="18" charset="0"/>
                            <a:ea typeface="Cambria Math" panose="02040503050406030204" pitchFamily="18" charset="0"/>
                          </a:rPr>
                          <m:t>2</m:t>
                        </m:r>
                      </m:sup>
                    </m:sSubSup>
                    <m:r>
                      <a:rPr lang="en-NZ" sz="2000" b="0" i="1" smtClean="0">
                        <a:latin typeface="Cambria Math" panose="02040503050406030204" pitchFamily="18" charset="0"/>
                        <a:ea typeface="Cambria Math" panose="02040503050406030204" pitchFamily="18" charset="0"/>
                      </a:rPr>
                      <m:t>&gt;0</m:t>
                    </m:r>
                  </m:oMath>
                </a14:m>
                <a:endParaRPr lang="en-NZ" sz="20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277225" y="3416635"/>
                <a:ext cx="1143133" cy="400110"/>
              </a:xfrm>
              <a:prstGeom prst="rect">
                <a:avLst/>
              </a:prstGeom>
              <a:blipFill>
                <a:blip r:embed="rId9"/>
                <a:stretch>
                  <a:fillRect l="-5882" t="-7576" b="-25758"/>
                </a:stretch>
              </a:blipFill>
            </p:spPr>
            <p:txBody>
              <a:bodyPr/>
              <a:lstStyle/>
              <a:p>
                <a:r>
                  <a:rPr lang="en-NZ">
                    <a:noFill/>
                  </a:rPr>
                  <a:t> </a:t>
                </a:r>
              </a:p>
            </p:txBody>
          </p:sp>
        </mc:Fallback>
      </mc:AlternateContent>
      <p:sp>
        <p:nvSpPr>
          <p:cNvPr id="15" name="TextBox 14"/>
          <p:cNvSpPr txBox="1"/>
          <p:nvPr/>
        </p:nvSpPr>
        <p:spPr>
          <a:xfrm>
            <a:off x="533398" y="4272812"/>
            <a:ext cx="8463151" cy="400110"/>
          </a:xfrm>
          <a:prstGeom prst="rect">
            <a:avLst/>
          </a:prstGeom>
          <a:noFill/>
        </p:spPr>
        <p:txBody>
          <a:bodyPr wrap="none" rtlCol="0">
            <a:spAutoFit/>
          </a:bodyPr>
          <a:lstStyle/>
          <a:p>
            <a:r>
              <a:rPr lang="en-NZ" sz="2000" dirty="0" smtClean="0"/>
              <a:t>The share of month an individual was low paid employed (low pay attachment):</a:t>
            </a:r>
            <a:endParaRPr lang="en-NZ" sz="2000" dirty="0"/>
          </a:p>
        </p:txBody>
      </p:sp>
      <mc:AlternateContent xmlns:mc="http://schemas.openxmlformats.org/markup-compatibility/2006" xmlns:a14="http://schemas.microsoft.com/office/drawing/2010/main">
        <mc:Choice Requires="a14">
          <p:sp>
            <p:nvSpPr>
              <p:cNvPr id="16" name="TextBox 15"/>
              <p:cNvSpPr txBox="1"/>
              <p:nvPr/>
            </p:nvSpPr>
            <p:spPr>
              <a:xfrm>
                <a:off x="4758198" y="4667216"/>
                <a:ext cx="3092578" cy="6324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NZ" sz="2000" i="1" smtClean="0">
                              <a:latin typeface="Cambria Math" panose="02040503050406030204" pitchFamily="18" charset="0"/>
                            </a:rPr>
                          </m:ctrlPr>
                        </m:sSubSupPr>
                        <m:e>
                          <m:r>
                            <a:rPr lang="en-NZ" sz="2000" i="1">
                              <a:latin typeface="Cambria Math" panose="02040503050406030204" pitchFamily="18" charset="0"/>
                            </a:rPr>
                            <m:t>𝐿𝑃</m:t>
                          </m:r>
                        </m:e>
                        <m:sub>
                          <m:r>
                            <a:rPr lang="en-NZ" sz="2000" i="1">
                              <a:latin typeface="Cambria Math" panose="02040503050406030204" pitchFamily="18" charset="0"/>
                            </a:rPr>
                            <m:t>𝑖𝑘</m:t>
                          </m:r>
                        </m:sub>
                        <m:sup>
                          <m:r>
                            <m:rPr>
                              <m:nor/>
                            </m:rPr>
                            <a:rPr lang="en-NZ" sz="2000">
                              <a:latin typeface="Cambria Math" panose="02040503050406030204" pitchFamily="18" charset="0"/>
                            </a:rPr>
                            <m:t>s</m:t>
                          </m:r>
                        </m:sup>
                      </m:sSubSup>
                      <m:r>
                        <a:rPr lang="en-NZ" sz="2000" b="0" i="1" smtClean="0">
                          <a:latin typeface="Cambria Math" panose="02040503050406030204" pitchFamily="18" charset="0"/>
                        </a:rPr>
                        <m:t>=</m:t>
                      </m:r>
                      <m:f>
                        <m:fPr>
                          <m:ctrlPr>
                            <a:rPr lang="en-NZ" sz="2000" b="0" i="1" smtClean="0">
                              <a:latin typeface="Cambria Math" panose="02040503050406030204" pitchFamily="18" charset="0"/>
                            </a:rPr>
                          </m:ctrlPr>
                        </m:fPr>
                        <m:num>
                          <m:nary>
                            <m:naryPr>
                              <m:chr m:val="∑"/>
                              <m:ctrlPr>
                                <a:rPr lang="en-NZ" sz="2000" i="1">
                                  <a:latin typeface="Cambria Math" panose="02040503050406030204" pitchFamily="18" charset="0"/>
                                </a:rPr>
                              </m:ctrlPr>
                            </m:naryPr>
                            <m:sub>
                              <m:r>
                                <a:rPr lang="en-NZ" sz="2000" b="0" i="1" smtClean="0">
                                  <a:latin typeface="Cambria Math" panose="02040503050406030204" pitchFamily="18" charset="0"/>
                                </a:rPr>
                                <m:t>𝑚</m:t>
                              </m:r>
                              <m:r>
                                <a:rPr lang="en-NZ" sz="2000" i="1">
                                  <a:latin typeface="Cambria Math" panose="02040503050406030204" pitchFamily="18" charset="0"/>
                                </a:rPr>
                                <m:t>=1</m:t>
                              </m:r>
                            </m:sub>
                            <m:sup>
                              <m:r>
                                <a:rPr lang="en-NZ" sz="2000" b="0" i="1" smtClean="0">
                                  <a:latin typeface="Cambria Math" panose="02040503050406030204" pitchFamily="18" charset="0"/>
                                </a:rPr>
                                <m:t>𝑀</m:t>
                              </m:r>
                            </m:sup>
                            <m:e>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e>
                          </m:nary>
                        </m:num>
                        <m:den>
                          <m:r>
                            <a:rPr lang="en-NZ" sz="2000" b="0" i="1" smtClean="0">
                              <a:latin typeface="Cambria Math" panose="02040503050406030204" pitchFamily="18" charset="0"/>
                            </a:rPr>
                            <m:t>𝑀</m:t>
                          </m:r>
                        </m:den>
                      </m:f>
                      <m:r>
                        <a:rPr lang="en-NZ" sz="2000" b="0" i="1" smtClean="0">
                          <a:latin typeface="Cambria Math" panose="02040503050406030204" pitchFamily="18" charset="0"/>
                          <a:ea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oMath>
                  </m:oMathPara>
                </a14:m>
                <a:endParaRPr lang="en-NZ"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758198" y="4667216"/>
                <a:ext cx="3092578" cy="632417"/>
              </a:xfrm>
              <a:prstGeom prst="rect">
                <a:avLst/>
              </a:prstGeom>
              <a:blipFill>
                <a:blip r:embed="rId10"/>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8277225" y="4785869"/>
                <a:ext cx="1143133" cy="400110"/>
              </a:xfrm>
              <a:prstGeom prst="rect">
                <a:avLst/>
              </a:prstGeom>
              <a:noFill/>
            </p:spPr>
            <p:txBody>
              <a:bodyPr wrap="none" rtlCol="0">
                <a:spAutoFit/>
              </a:bodyPr>
              <a:lstStyle/>
              <a:p>
                <a:r>
                  <a:rPr lang="en-NZ" sz="2000" dirty="0" smtClean="0"/>
                  <a:t>if </a:t>
                </a:r>
                <a14:m>
                  <m:oMath xmlns:m="http://schemas.openxmlformats.org/officeDocument/2006/math">
                    <m:sSubSup>
                      <m:sSubSupPr>
                        <m:ctrlPr>
                          <a:rPr lang="en-NZ" sz="2000" i="1">
                            <a:latin typeface="Cambria Math" panose="02040503050406030204" pitchFamily="18" charset="0"/>
                            <a:ea typeface="Cambria Math" panose="02040503050406030204" pitchFamily="18" charset="0"/>
                          </a:rPr>
                        </m:ctrlPr>
                      </m:sSubSupPr>
                      <m:e>
                        <m:r>
                          <a:rPr lang="en-NZ" sz="2000" i="1">
                            <a:latin typeface="Cambria Math" panose="02040503050406030204" pitchFamily="18" charset="0"/>
                            <a:ea typeface="Cambria Math" panose="02040503050406030204" pitchFamily="18" charset="0"/>
                          </a:rPr>
                          <m:t>𝜎</m:t>
                        </m:r>
                      </m:e>
                      <m:sub>
                        <m:r>
                          <a:rPr lang="en-NZ" sz="2000" i="1">
                            <a:latin typeface="Cambria Math" panose="02040503050406030204" pitchFamily="18" charset="0"/>
                            <a:ea typeface="Cambria Math" panose="02040503050406030204" pitchFamily="18" charset="0"/>
                          </a:rPr>
                          <m:t>𝜈</m:t>
                        </m:r>
                      </m:sub>
                      <m:sup>
                        <m:r>
                          <a:rPr lang="en-NZ" sz="2000" i="1">
                            <a:latin typeface="Cambria Math" panose="02040503050406030204" pitchFamily="18" charset="0"/>
                            <a:ea typeface="Cambria Math" panose="02040503050406030204" pitchFamily="18" charset="0"/>
                          </a:rPr>
                          <m:t>2</m:t>
                        </m:r>
                      </m:sup>
                    </m:sSubSup>
                    <m:r>
                      <a:rPr lang="en-NZ" sz="2000" b="0" i="1" smtClean="0">
                        <a:latin typeface="Cambria Math" panose="02040503050406030204" pitchFamily="18" charset="0"/>
                        <a:ea typeface="Cambria Math" panose="02040503050406030204" pitchFamily="18" charset="0"/>
                      </a:rPr>
                      <m:t>&gt;0</m:t>
                    </m:r>
                  </m:oMath>
                </a14:m>
                <a:endParaRPr lang="en-NZ" sz="2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8277225" y="4785869"/>
                <a:ext cx="1143133" cy="400110"/>
              </a:xfrm>
              <a:prstGeom prst="rect">
                <a:avLst/>
              </a:prstGeom>
              <a:blipFill>
                <a:blip r:embed="rId11"/>
                <a:stretch>
                  <a:fillRect l="-5882" t="-7576" b="-25758"/>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10</a:t>
            </a:fld>
            <a:endParaRPr lang="en-NZ"/>
          </a:p>
        </p:txBody>
      </p:sp>
    </p:spTree>
    <p:extLst>
      <p:ext uri="{BB962C8B-B14F-4D97-AF65-F5344CB8AC3E}">
        <p14:creationId xmlns:p14="http://schemas.microsoft.com/office/powerpoint/2010/main" val="1015194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a:solidFill>
                  <a:schemeClr val="bg1"/>
                </a:solidFill>
                <a:latin typeface="+mj-lt"/>
              </a:rPr>
              <a:t>Conceptual Framework</a:t>
            </a:r>
          </a:p>
        </p:txBody>
      </p:sp>
      <p:sp>
        <p:nvSpPr>
          <p:cNvPr id="9" name="TextBox 8"/>
          <p:cNvSpPr txBox="1"/>
          <p:nvPr/>
        </p:nvSpPr>
        <p:spPr>
          <a:xfrm>
            <a:off x="533400" y="1205984"/>
            <a:ext cx="6825395" cy="523220"/>
          </a:xfrm>
          <a:prstGeom prst="rect">
            <a:avLst/>
          </a:prstGeom>
          <a:noFill/>
        </p:spPr>
        <p:txBody>
          <a:bodyPr wrap="none" rtlCol="0">
            <a:spAutoFit/>
          </a:bodyPr>
          <a:lstStyle/>
          <a:p>
            <a:r>
              <a:rPr lang="en-NZ" sz="2800" dirty="0" smtClean="0"/>
              <a:t>Correlation of low pay attachment over time: </a:t>
            </a:r>
            <a:endParaRPr lang="en-NZ" sz="2800" dirty="0"/>
          </a:p>
        </p:txBody>
      </p:sp>
      <mc:AlternateContent xmlns:mc="http://schemas.openxmlformats.org/markup-compatibility/2006" xmlns:a14="http://schemas.microsoft.com/office/drawing/2010/main">
        <mc:Choice Requires="a14">
          <p:sp>
            <p:nvSpPr>
              <p:cNvPr id="10" name="TextBox 9"/>
              <p:cNvSpPr txBox="1"/>
              <p:nvPr/>
            </p:nvSpPr>
            <p:spPr>
              <a:xfrm>
                <a:off x="3075712" y="1904395"/>
                <a:ext cx="5597212" cy="35785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NZ" sz="2000" i="1" smtClean="0">
                          <a:latin typeface="Cambria Math" panose="02040503050406030204" pitchFamily="18" charset="0"/>
                        </a:rPr>
                        <m:t>𝑐</m:t>
                      </m:r>
                      <m:r>
                        <a:rPr lang="en-NZ" sz="2000" b="0" i="1" smtClean="0">
                          <a:latin typeface="Cambria Math" panose="02040503050406030204" pitchFamily="18" charset="0"/>
                        </a:rPr>
                        <m:t>𝑜𝑟𝑟</m:t>
                      </m:r>
                      <m:d>
                        <m:dPr>
                          <m:ctrlPr>
                            <a:rPr lang="en-NZ" sz="2000" b="0" i="1" smtClean="0">
                              <a:latin typeface="Cambria Math" panose="02040503050406030204" pitchFamily="18" charset="0"/>
                            </a:rPr>
                          </m:ctrlPr>
                        </m:dPr>
                        <m:e>
                          <m:sSubSup>
                            <m:sSubSupPr>
                              <m:ctrlPr>
                                <a:rPr lang="en-NZ" sz="2000" i="1">
                                  <a:latin typeface="Cambria Math" panose="02040503050406030204" pitchFamily="18" charset="0"/>
                                </a:rPr>
                              </m:ctrlPr>
                            </m:sSubSupPr>
                            <m:e>
                              <m:r>
                                <a:rPr lang="en-NZ" sz="2000" i="1">
                                  <a:latin typeface="Cambria Math" panose="02040503050406030204" pitchFamily="18" charset="0"/>
                                </a:rPr>
                                <m:t>𝐿𝑃</m:t>
                              </m:r>
                            </m:e>
                            <m:sub>
                              <m:r>
                                <a:rPr lang="en-NZ" sz="2000" i="1">
                                  <a:latin typeface="Cambria Math" panose="02040503050406030204" pitchFamily="18" charset="0"/>
                                </a:rPr>
                                <m:t>𝑖𝑘</m:t>
                              </m:r>
                            </m:sub>
                            <m:sup>
                              <m:r>
                                <m:rPr>
                                  <m:nor/>
                                </m:rPr>
                                <a:rPr lang="en-NZ" sz="2000">
                                  <a:latin typeface="Cambria Math" panose="02040503050406030204" pitchFamily="18" charset="0"/>
                                </a:rPr>
                                <m:t>s</m:t>
                              </m:r>
                            </m:sup>
                          </m:sSubSup>
                          <m:r>
                            <a:rPr lang="en-NZ" sz="2000" b="0" i="1" smtClean="0">
                              <a:latin typeface="Cambria Math" panose="02040503050406030204" pitchFamily="18" charset="0"/>
                            </a:rPr>
                            <m:t>,</m:t>
                          </m:r>
                          <m:sSubSup>
                            <m:sSubSupPr>
                              <m:ctrlPr>
                                <a:rPr lang="en-NZ" sz="2000" i="1">
                                  <a:latin typeface="Cambria Math" panose="02040503050406030204" pitchFamily="18" charset="0"/>
                                </a:rPr>
                              </m:ctrlPr>
                            </m:sSubSupPr>
                            <m:e>
                              <m:r>
                                <a:rPr lang="en-NZ" sz="2000" i="1">
                                  <a:latin typeface="Cambria Math" panose="02040503050406030204" pitchFamily="18" charset="0"/>
                                </a:rPr>
                                <m:t>𝐿𝑃</m:t>
                              </m:r>
                            </m:e>
                            <m:sub>
                              <m:r>
                                <a:rPr lang="en-NZ" sz="2000" i="1">
                                  <a:latin typeface="Cambria Math" panose="02040503050406030204" pitchFamily="18" charset="0"/>
                                </a:rPr>
                                <m:t>𝑖𝑘</m:t>
                              </m:r>
                              <m:r>
                                <a:rPr lang="en-NZ" sz="2000" b="0" i="1" smtClean="0">
                                  <a:latin typeface="Cambria Math" panose="02040503050406030204" pitchFamily="18" charset="0"/>
                                </a:rPr>
                                <m:t>+1</m:t>
                              </m:r>
                            </m:sub>
                            <m:sup>
                              <m:r>
                                <m:rPr>
                                  <m:nor/>
                                </m:rPr>
                                <a:rPr lang="en-NZ" sz="2000">
                                  <a:latin typeface="Cambria Math" panose="02040503050406030204" pitchFamily="18" charset="0"/>
                                </a:rPr>
                                <m:t>s</m:t>
                              </m:r>
                            </m:sup>
                          </m:sSubSup>
                        </m:e>
                      </m:d>
                      <m:r>
                        <a:rPr lang="en-NZ" sz="2000" b="0" i="1" smtClean="0">
                          <a:latin typeface="Cambria Math" panose="02040503050406030204" pitchFamily="18" charset="0"/>
                          <a:ea typeface="Cambria Math" panose="02040503050406030204" pitchFamily="18" charset="0"/>
                        </a:rPr>
                        <m:t>≥</m:t>
                      </m:r>
                      <m:r>
                        <a:rPr lang="en-NZ" sz="2000" b="0" i="1" smtClean="0">
                          <a:latin typeface="Cambria Math" panose="02040503050406030204" pitchFamily="18" charset="0"/>
                          <a:ea typeface="Cambria Math" panose="02040503050406030204" pitchFamily="18" charset="0"/>
                        </a:rPr>
                        <m:t>𝑐𝑜𝑟𝑟</m:t>
                      </m:r>
                      <m:d>
                        <m:dPr>
                          <m:ctrlPr>
                            <a:rPr lang="en-NZ" sz="2000" b="0" i="1" smtClean="0">
                              <a:latin typeface="Cambria Math" panose="02040503050406030204" pitchFamily="18" charset="0"/>
                              <a:ea typeface="Cambria Math" panose="02040503050406030204" pitchFamily="18" charset="0"/>
                            </a:rPr>
                          </m:ctrlPr>
                        </m:dPr>
                        <m:e>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r>
                            <a:rPr lang="en-NZ" sz="2000" b="0" i="1" smtClean="0">
                              <a:latin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rPr>
                                <m:t>𝐿𝑃</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r>
                                    <a:rPr lang="en-NZ" sz="2000" b="0" i="1" smtClean="0">
                                      <a:latin typeface="Cambria Math" panose="02040503050406030204" pitchFamily="18" charset="0"/>
                                    </a:rPr>
                                    <m:t>+1</m:t>
                                  </m:r>
                                </m:e>
                                <m:sub>
                                  <m:r>
                                    <a:rPr lang="en-NZ" sz="2000" i="1">
                                      <a:latin typeface="Cambria Math" panose="02040503050406030204" pitchFamily="18" charset="0"/>
                                    </a:rPr>
                                    <m:t>𝑚</m:t>
                                  </m:r>
                                </m:sub>
                              </m:sSub>
                            </m:sub>
                          </m:sSub>
                        </m:e>
                      </m:d>
                    </m:oMath>
                  </m:oMathPara>
                </a14:m>
                <a:endParaRPr lang="en-NZ" sz="2000" dirty="0"/>
              </a:p>
            </p:txBody>
          </p:sp>
        </mc:Choice>
        <mc:Fallback xmlns="">
          <p:sp>
            <p:nvSpPr>
              <p:cNvPr id="10" name="TextBox 9"/>
              <p:cNvSpPr txBox="1">
                <a:spLocks noRot="1" noChangeAspect="1" noMove="1" noResize="1" noEditPoints="1" noAdjustHandles="1" noChangeArrowheads="1" noChangeShapeType="1" noTextEdit="1"/>
              </p:cNvSpPr>
              <p:nvPr/>
            </p:nvSpPr>
            <p:spPr>
              <a:xfrm>
                <a:off x="3075712" y="1904395"/>
                <a:ext cx="5597212" cy="357855"/>
              </a:xfrm>
              <a:prstGeom prst="rect">
                <a:avLst/>
              </a:prstGeom>
              <a:blipFill>
                <a:blip r:embed="rId2"/>
                <a:stretch>
                  <a:fillRect b="-10169"/>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124461" y="2602646"/>
                <a:ext cx="2881429" cy="33573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000" i="1" smtClean="0">
                              <a:latin typeface="Cambria Math" panose="02040503050406030204" pitchFamily="18" charset="0"/>
                            </a:rPr>
                          </m:ctrlPr>
                        </m:sSubPr>
                        <m:e>
                          <m:r>
                            <a:rPr lang="en-NZ" sz="2000" i="1">
                              <a:latin typeface="Cambria Math" panose="02040503050406030204" pitchFamily="18" charset="0"/>
                            </a:rPr>
                            <m:t>𝑌</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r>
                        <a:rPr lang="en-NZ" sz="2000" b="0" i="1" smtClean="0">
                          <a:latin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𝜇</m:t>
                          </m:r>
                        </m:e>
                        <m:sub>
                          <m:r>
                            <a:rPr lang="en-NZ" sz="2000" i="1">
                              <a:latin typeface="Cambria Math" panose="02040503050406030204" pitchFamily="18" charset="0"/>
                            </a:rPr>
                            <m:t>𝑘</m:t>
                          </m:r>
                        </m:sub>
                      </m:sSub>
                      <m:r>
                        <a:rPr lang="en-NZ" sz="2000" i="1">
                          <a:latin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𝛼</m:t>
                          </m:r>
                        </m:e>
                        <m:sub>
                          <m:r>
                            <a:rPr lang="en-NZ" sz="2000" i="1">
                              <a:latin typeface="Cambria Math" panose="02040503050406030204" pitchFamily="18" charset="0"/>
                            </a:rPr>
                            <m:t>𝑖</m:t>
                          </m:r>
                        </m:sub>
                      </m:sSub>
                      <m:r>
                        <a:rPr lang="en-NZ" sz="2000" i="1">
                          <a:latin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𝜈</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oMath>
                  </m:oMathPara>
                </a14:m>
                <a:endParaRPr lang="en-NZ" sz="20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124461" y="2602646"/>
                <a:ext cx="2881429" cy="335733"/>
              </a:xfrm>
              <a:prstGeom prst="rect">
                <a:avLst/>
              </a:prstGeom>
              <a:blipFill>
                <a:blip r:embed="rId3"/>
                <a:stretch>
                  <a:fillRect b="-1272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793536" y="3113570"/>
                <a:ext cx="3813223" cy="8654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000" i="1" smtClean="0">
                              <a:latin typeface="Cambria Math" panose="02040503050406030204" pitchFamily="18" charset="0"/>
                            </a:rPr>
                          </m:ctrlPr>
                        </m:sSubPr>
                        <m:e>
                          <m:r>
                            <a:rPr lang="en-NZ" sz="2000" i="1">
                              <a:latin typeface="Cambria Math" panose="02040503050406030204" pitchFamily="18" charset="0"/>
                            </a:rPr>
                            <m:t>𝑌</m:t>
                          </m:r>
                        </m:e>
                        <m:sub>
                          <m:r>
                            <a:rPr lang="en-NZ" sz="2000" i="1">
                              <a:latin typeface="Cambria Math" panose="02040503050406030204" pitchFamily="18" charset="0"/>
                            </a:rPr>
                            <m:t>𝑖</m:t>
                          </m:r>
                          <m:r>
                            <a:rPr lang="en-NZ" sz="2000" b="0" i="1" smtClean="0">
                              <a:latin typeface="Cambria Math" panose="02040503050406030204" pitchFamily="18" charset="0"/>
                            </a:rPr>
                            <m:t>𝑘</m:t>
                          </m:r>
                        </m:sub>
                      </m:sSub>
                      <m:r>
                        <a:rPr lang="en-NZ" sz="2000" b="0" i="1" smtClean="0">
                          <a:latin typeface="Cambria Math" panose="02040503050406030204" pitchFamily="18" charset="0"/>
                        </a:rPr>
                        <m:t>=</m:t>
                      </m:r>
                      <m:sSub>
                        <m:sSubPr>
                          <m:ctrlPr>
                            <a:rPr lang="en-NZ" sz="2000" i="1">
                              <a:latin typeface="Cambria Math" panose="02040503050406030204" pitchFamily="18" charset="0"/>
                            </a:rPr>
                          </m:ctrlPr>
                        </m:sSubPr>
                        <m:e>
                          <m:r>
                            <a:rPr lang="en-NZ" sz="2000" b="0" i="1" smtClean="0">
                              <a:latin typeface="Cambria Math" panose="02040503050406030204" pitchFamily="18" charset="0"/>
                            </a:rPr>
                            <m:t>𝑀</m:t>
                          </m:r>
                          <m:r>
                            <a:rPr lang="en-NZ" sz="2000" b="0" i="1" smtClean="0">
                              <a:latin typeface="Cambria Math" panose="02040503050406030204" pitchFamily="18" charset="0"/>
                              <a:ea typeface="Cambria Math" panose="02040503050406030204" pitchFamily="18" charset="0"/>
                            </a:rPr>
                            <m:t>×</m:t>
                          </m:r>
                          <m:r>
                            <a:rPr lang="en-NZ" sz="2000" i="1">
                              <a:latin typeface="Cambria Math" panose="02040503050406030204" pitchFamily="18" charset="0"/>
                              <a:ea typeface="Cambria Math" panose="02040503050406030204" pitchFamily="18" charset="0"/>
                            </a:rPr>
                            <m:t>𝜇</m:t>
                          </m:r>
                        </m:e>
                        <m:sub>
                          <m:r>
                            <a:rPr lang="en-NZ" sz="2000" i="1">
                              <a:latin typeface="Cambria Math" panose="02040503050406030204" pitchFamily="18" charset="0"/>
                            </a:rPr>
                            <m:t>𝑘</m:t>
                          </m:r>
                        </m:sub>
                      </m:sSub>
                      <m:r>
                        <a:rPr lang="en-NZ" sz="2000" i="1">
                          <a:latin typeface="Cambria Math" panose="02040503050406030204" pitchFamily="18" charset="0"/>
                        </a:rPr>
                        <m:t>+</m:t>
                      </m:r>
                      <m:r>
                        <a:rPr lang="en-NZ" sz="2000" b="0" i="1" smtClean="0">
                          <a:latin typeface="Cambria Math" panose="02040503050406030204" pitchFamily="18" charset="0"/>
                        </a:rPr>
                        <m:t>𝑀</m:t>
                      </m:r>
                      <m:r>
                        <a:rPr lang="en-NZ" sz="2000" b="0" i="1" smtClean="0">
                          <a:latin typeface="Cambria Math" panose="02040503050406030204" pitchFamily="18" charset="0"/>
                          <a:ea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𝛼</m:t>
                          </m:r>
                        </m:e>
                        <m:sub>
                          <m:r>
                            <a:rPr lang="en-NZ" sz="2000" i="1">
                              <a:latin typeface="Cambria Math" panose="02040503050406030204" pitchFamily="18" charset="0"/>
                            </a:rPr>
                            <m:t>𝑖</m:t>
                          </m:r>
                        </m:sub>
                      </m:sSub>
                      <m:r>
                        <a:rPr lang="en-NZ" sz="2000" i="1">
                          <a:latin typeface="Cambria Math" panose="02040503050406030204" pitchFamily="18" charset="0"/>
                        </a:rPr>
                        <m:t>+</m:t>
                      </m:r>
                      <m:nary>
                        <m:naryPr>
                          <m:chr m:val="∑"/>
                          <m:ctrlPr>
                            <a:rPr lang="en-NZ" sz="2000" i="1">
                              <a:latin typeface="Cambria Math" panose="02040503050406030204" pitchFamily="18" charset="0"/>
                            </a:rPr>
                          </m:ctrlPr>
                        </m:naryPr>
                        <m:sub>
                          <m:r>
                            <m:rPr>
                              <m:brk m:alnAt="23"/>
                            </m:rPr>
                            <a:rPr lang="en-NZ" sz="2000" i="1">
                              <a:latin typeface="Cambria Math" panose="02040503050406030204" pitchFamily="18" charset="0"/>
                            </a:rPr>
                            <m:t>𝑚</m:t>
                          </m:r>
                          <m:r>
                            <a:rPr lang="en-NZ" sz="2000" i="1">
                              <a:latin typeface="Cambria Math" panose="02040503050406030204" pitchFamily="18" charset="0"/>
                            </a:rPr>
                            <m:t>=1</m:t>
                          </m:r>
                        </m:sub>
                        <m:sup>
                          <m:r>
                            <a:rPr lang="en-NZ" sz="2000" i="1">
                              <a:latin typeface="Cambria Math" panose="02040503050406030204" pitchFamily="18" charset="0"/>
                            </a:rPr>
                            <m:t>𝑀</m:t>
                          </m:r>
                        </m:sup>
                        <m:e>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𝜈</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e>
                      </m:nary>
                    </m:oMath>
                  </m:oMathPara>
                </a14:m>
                <a:endParaRPr lang="en-NZ" sz="20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793536" y="3113570"/>
                <a:ext cx="3813223" cy="865430"/>
              </a:xfrm>
              <a:prstGeom prst="rect">
                <a:avLst/>
              </a:prstGeom>
              <a:blipFill>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053031" y="4257562"/>
                <a:ext cx="2952860" cy="6324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000" i="1" smtClean="0">
                              <a:latin typeface="Cambria Math" panose="02040503050406030204" pitchFamily="18" charset="0"/>
                            </a:rPr>
                          </m:ctrlPr>
                        </m:sSubPr>
                        <m:e>
                          <m:acc>
                            <m:accPr>
                              <m:chr m:val="̅"/>
                              <m:ctrlPr>
                                <a:rPr lang="en-NZ" sz="2000" i="1" smtClean="0">
                                  <a:latin typeface="Cambria Math" panose="02040503050406030204" pitchFamily="18" charset="0"/>
                                </a:rPr>
                              </m:ctrlPr>
                            </m:accPr>
                            <m:e>
                              <m:r>
                                <a:rPr lang="en-NZ" sz="2000" b="0" i="1" smtClean="0">
                                  <a:latin typeface="Cambria Math" panose="02040503050406030204" pitchFamily="18" charset="0"/>
                                </a:rPr>
                                <m:t>𝑌</m:t>
                              </m:r>
                            </m:e>
                          </m:acc>
                        </m:e>
                        <m:sub>
                          <m:r>
                            <a:rPr lang="en-NZ" sz="2000" i="1">
                              <a:latin typeface="Cambria Math" panose="02040503050406030204" pitchFamily="18" charset="0"/>
                            </a:rPr>
                            <m:t>𝑖</m:t>
                          </m:r>
                          <m:r>
                            <a:rPr lang="en-NZ" sz="2000" b="0" i="1" smtClean="0">
                              <a:latin typeface="Cambria Math" panose="02040503050406030204" pitchFamily="18" charset="0"/>
                            </a:rPr>
                            <m:t>𝑘</m:t>
                          </m:r>
                        </m:sub>
                      </m:sSub>
                      <m:r>
                        <a:rPr lang="en-NZ" sz="2000" b="0" i="1" smtClean="0">
                          <a:latin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𝜇</m:t>
                          </m:r>
                        </m:e>
                        <m:sub>
                          <m:r>
                            <a:rPr lang="en-NZ" sz="2000" i="1">
                              <a:latin typeface="Cambria Math" panose="02040503050406030204" pitchFamily="18" charset="0"/>
                            </a:rPr>
                            <m:t>𝑘</m:t>
                          </m:r>
                        </m:sub>
                      </m:sSub>
                      <m:r>
                        <a:rPr lang="en-NZ" sz="2000" i="1">
                          <a:latin typeface="Cambria Math" panose="02040503050406030204" pitchFamily="18" charset="0"/>
                        </a:rPr>
                        <m:t>+</m:t>
                      </m:r>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𝛼</m:t>
                          </m:r>
                        </m:e>
                        <m:sub>
                          <m:r>
                            <a:rPr lang="en-NZ" sz="2000" i="1">
                              <a:latin typeface="Cambria Math" panose="02040503050406030204" pitchFamily="18" charset="0"/>
                            </a:rPr>
                            <m:t>𝑖</m:t>
                          </m:r>
                        </m:sub>
                      </m:sSub>
                      <m:r>
                        <a:rPr lang="en-NZ" sz="2000" i="1">
                          <a:latin typeface="Cambria Math" panose="02040503050406030204" pitchFamily="18" charset="0"/>
                        </a:rPr>
                        <m:t>+</m:t>
                      </m:r>
                      <m:f>
                        <m:fPr>
                          <m:ctrlPr>
                            <a:rPr lang="en-NZ" sz="2000" i="1" smtClean="0">
                              <a:latin typeface="Cambria Math" panose="02040503050406030204" pitchFamily="18" charset="0"/>
                            </a:rPr>
                          </m:ctrlPr>
                        </m:fPr>
                        <m:num>
                          <m:nary>
                            <m:naryPr>
                              <m:chr m:val="∑"/>
                              <m:ctrlPr>
                                <a:rPr lang="en-NZ" sz="2000" i="1">
                                  <a:latin typeface="Cambria Math" panose="02040503050406030204" pitchFamily="18" charset="0"/>
                                </a:rPr>
                              </m:ctrlPr>
                            </m:naryPr>
                            <m:sub>
                              <m:r>
                                <m:rPr>
                                  <m:brk m:alnAt="23"/>
                                </m:rPr>
                                <a:rPr lang="en-NZ" sz="2000" i="1">
                                  <a:latin typeface="Cambria Math" panose="02040503050406030204" pitchFamily="18" charset="0"/>
                                </a:rPr>
                                <m:t>𝑚</m:t>
                              </m:r>
                              <m:r>
                                <a:rPr lang="en-NZ" sz="2000" i="1">
                                  <a:latin typeface="Cambria Math" panose="02040503050406030204" pitchFamily="18" charset="0"/>
                                </a:rPr>
                                <m:t>=1</m:t>
                              </m:r>
                            </m:sub>
                            <m:sup>
                              <m:r>
                                <a:rPr lang="en-NZ" sz="2000" i="1">
                                  <a:latin typeface="Cambria Math" panose="02040503050406030204" pitchFamily="18" charset="0"/>
                                </a:rPr>
                                <m:t>𝑀</m:t>
                              </m:r>
                            </m:sup>
                            <m:e>
                              <m:sSub>
                                <m:sSubPr>
                                  <m:ctrlPr>
                                    <a:rPr lang="en-NZ" sz="2000" i="1">
                                      <a:latin typeface="Cambria Math" panose="02040503050406030204" pitchFamily="18" charset="0"/>
                                    </a:rPr>
                                  </m:ctrlPr>
                                </m:sSubPr>
                                <m:e>
                                  <m:r>
                                    <a:rPr lang="en-NZ" sz="2000" i="1">
                                      <a:latin typeface="Cambria Math" panose="02040503050406030204" pitchFamily="18" charset="0"/>
                                      <a:ea typeface="Cambria Math" panose="02040503050406030204" pitchFamily="18" charset="0"/>
                                    </a:rPr>
                                    <m:t>𝜈</m:t>
                                  </m:r>
                                </m:e>
                                <m:sub>
                                  <m:r>
                                    <a:rPr lang="en-NZ" sz="2000" i="1">
                                      <a:latin typeface="Cambria Math" panose="02040503050406030204" pitchFamily="18" charset="0"/>
                                    </a:rPr>
                                    <m:t>𝑖</m:t>
                                  </m:r>
                                  <m:sSub>
                                    <m:sSubPr>
                                      <m:ctrlPr>
                                        <a:rPr lang="en-NZ" sz="2000" i="1">
                                          <a:latin typeface="Cambria Math" panose="02040503050406030204" pitchFamily="18" charset="0"/>
                                        </a:rPr>
                                      </m:ctrlPr>
                                    </m:sSubPr>
                                    <m:e>
                                      <m:r>
                                        <a:rPr lang="en-NZ" sz="2000" i="1">
                                          <a:latin typeface="Cambria Math" panose="02040503050406030204" pitchFamily="18" charset="0"/>
                                        </a:rPr>
                                        <m:t>𝑘</m:t>
                                      </m:r>
                                    </m:e>
                                    <m:sub>
                                      <m:r>
                                        <a:rPr lang="en-NZ" sz="2000" i="1">
                                          <a:latin typeface="Cambria Math" panose="02040503050406030204" pitchFamily="18" charset="0"/>
                                        </a:rPr>
                                        <m:t>𝑚</m:t>
                                      </m:r>
                                    </m:sub>
                                  </m:sSub>
                                </m:sub>
                              </m:sSub>
                            </m:e>
                          </m:nary>
                        </m:num>
                        <m:den>
                          <m:r>
                            <a:rPr lang="en-NZ" sz="2000" b="0" i="1" smtClean="0">
                              <a:latin typeface="Cambria Math" panose="02040503050406030204" pitchFamily="18" charset="0"/>
                            </a:rPr>
                            <m:t>𝑀</m:t>
                          </m:r>
                        </m:den>
                      </m:f>
                    </m:oMath>
                  </m:oMathPara>
                </a14:m>
                <a:endParaRPr lang="en-NZ"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053031" y="4257562"/>
                <a:ext cx="2952860" cy="632417"/>
              </a:xfrm>
              <a:prstGeom prst="rect">
                <a:avLst/>
              </a:prstGeom>
              <a:blipFill>
                <a:blip r:embed="rId5"/>
                <a:stretch>
                  <a:fillRect/>
                </a:stretch>
              </a:blipFill>
            </p:spPr>
            <p:txBody>
              <a:bodyPr/>
              <a:lstStyle/>
              <a:p>
                <a:r>
                  <a:rPr lang="en-NZ">
                    <a:noFill/>
                  </a:rPr>
                  <a:t> </a:t>
                </a:r>
              </a:p>
            </p:txBody>
          </p:sp>
        </mc:Fallback>
      </mc:AlternateContent>
      <p:cxnSp>
        <p:nvCxnSpPr>
          <p:cNvPr id="3" name="Straight Arrow Connector 2"/>
          <p:cNvCxnSpPr/>
          <p:nvPr/>
        </p:nvCxnSpPr>
        <p:spPr>
          <a:xfrm flipH="1" flipV="1">
            <a:off x="6733585" y="4914620"/>
            <a:ext cx="544612" cy="5234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7391461" y="5438074"/>
                <a:ext cx="743024" cy="3914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ctrlPr>
                            <a:rPr lang="en-NZ" sz="2000" i="1" smtClean="0">
                              <a:latin typeface="Cambria Math" panose="02040503050406030204" pitchFamily="18" charset="0"/>
                            </a:rPr>
                          </m:ctrlPr>
                        </m:groupChrPr>
                        <m:e>
                          <m:r>
                            <m:rPr>
                              <m:brk m:alnAt="1"/>
                            </m:rPr>
                            <a:rPr lang="en-NZ" sz="2000" b="0" i="1" smtClean="0">
                              <a:latin typeface="Cambria Math" panose="02040503050406030204" pitchFamily="18" charset="0"/>
                            </a:rPr>
                            <m:t>𝑀</m:t>
                          </m:r>
                          <m:r>
                            <a:rPr lang="en-NZ" sz="2000" b="0" i="1" smtClean="0">
                              <a:latin typeface="Cambria Math" panose="02040503050406030204" pitchFamily="18" charset="0"/>
                            </a:rPr>
                            <m:t>→∞</m:t>
                          </m:r>
                        </m:e>
                      </m:groupChr>
                      <m:r>
                        <a:rPr lang="en-NZ" sz="2000" b="0" i="1" smtClean="0">
                          <a:latin typeface="Cambria Math" panose="02040503050406030204" pitchFamily="18" charset="0"/>
                        </a:rPr>
                        <m:t>0</m:t>
                      </m:r>
                    </m:oMath>
                  </m:oMathPara>
                </a14:m>
                <a:endParaRPr lang="en-NZ" sz="2000" dirty="0"/>
              </a:p>
            </p:txBody>
          </p:sp>
        </mc:Choice>
        <mc:Fallback xmlns="">
          <p:sp>
            <p:nvSpPr>
              <p:cNvPr id="6" name="TextBox 5"/>
              <p:cNvSpPr txBox="1">
                <a:spLocks noRot="1" noChangeAspect="1" noMove="1" noResize="1" noEditPoints="1" noAdjustHandles="1" noChangeArrowheads="1" noChangeShapeType="1" noTextEdit="1"/>
              </p:cNvSpPr>
              <p:nvPr/>
            </p:nvSpPr>
            <p:spPr>
              <a:xfrm>
                <a:off x="7391461" y="5438074"/>
                <a:ext cx="743024" cy="391454"/>
              </a:xfrm>
              <a:prstGeom prst="rect">
                <a:avLst/>
              </a:prstGeom>
              <a:blipFill>
                <a:blip r:embed="rId6"/>
                <a:stretch>
                  <a:fillRect l="-4959" r="-7438" b="-17188"/>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8672924" y="1904395"/>
                <a:ext cx="1143133" cy="400110"/>
              </a:xfrm>
              <a:prstGeom prst="rect">
                <a:avLst/>
              </a:prstGeom>
              <a:noFill/>
            </p:spPr>
            <p:txBody>
              <a:bodyPr wrap="none" rtlCol="0">
                <a:spAutoFit/>
              </a:bodyPr>
              <a:lstStyle/>
              <a:p>
                <a:r>
                  <a:rPr lang="en-NZ" sz="2000" dirty="0" smtClean="0"/>
                  <a:t>if </a:t>
                </a:r>
                <a14:m>
                  <m:oMath xmlns:m="http://schemas.openxmlformats.org/officeDocument/2006/math">
                    <m:sSubSup>
                      <m:sSubSupPr>
                        <m:ctrlPr>
                          <a:rPr lang="en-NZ" sz="2000" i="1">
                            <a:latin typeface="Cambria Math" panose="02040503050406030204" pitchFamily="18" charset="0"/>
                            <a:ea typeface="Cambria Math" panose="02040503050406030204" pitchFamily="18" charset="0"/>
                          </a:rPr>
                        </m:ctrlPr>
                      </m:sSubSupPr>
                      <m:e>
                        <m:r>
                          <a:rPr lang="en-NZ" sz="2000" i="1">
                            <a:latin typeface="Cambria Math" panose="02040503050406030204" pitchFamily="18" charset="0"/>
                            <a:ea typeface="Cambria Math" panose="02040503050406030204" pitchFamily="18" charset="0"/>
                          </a:rPr>
                          <m:t>𝜎</m:t>
                        </m:r>
                      </m:e>
                      <m:sub>
                        <m:r>
                          <a:rPr lang="en-NZ" sz="2000" i="1">
                            <a:latin typeface="Cambria Math" panose="02040503050406030204" pitchFamily="18" charset="0"/>
                            <a:ea typeface="Cambria Math" panose="02040503050406030204" pitchFamily="18" charset="0"/>
                          </a:rPr>
                          <m:t>𝜈</m:t>
                        </m:r>
                      </m:sub>
                      <m:sup>
                        <m:r>
                          <a:rPr lang="en-NZ" sz="2000" i="1">
                            <a:latin typeface="Cambria Math" panose="02040503050406030204" pitchFamily="18" charset="0"/>
                            <a:ea typeface="Cambria Math" panose="02040503050406030204" pitchFamily="18" charset="0"/>
                          </a:rPr>
                          <m:t>2</m:t>
                        </m:r>
                      </m:sup>
                    </m:sSubSup>
                    <m:r>
                      <a:rPr lang="en-NZ" sz="2000" b="0" i="1" smtClean="0">
                        <a:latin typeface="Cambria Math" panose="02040503050406030204" pitchFamily="18" charset="0"/>
                        <a:ea typeface="Cambria Math" panose="02040503050406030204" pitchFamily="18" charset="0"/>
                      </a:rPr>
                      <m:t>&gt;0</m:t>
                    </m:r>
                  </m:oMath>
                </a14:m>
                <a:endParaRPr lang="en-NZ"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8672924" y="1904395"/>
                <a:ext cx="1143133" cy="400110"/>
              </a:xfrm>
              <a:prstGeom prst="rect">
                <a:avLst/>
              </a:prstGeom>
              <a:blipFill>
                <a:blip r:embed="rId7"/>
                <a:stretch>
                  <a:fillRect l="-5882" t="-7576" b="-25758"/>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11</a:t>
            </a:fld>
            <a:endParaRPr lang="en-NZ"/>
          </a:p>
        </p:txBody>
      </p:sp>
    </p:spTree>
    <p:extLst>
      <p:ext uri="{BB962C8B-B14F-4D97-AF65-F5344CB8AC3E}">
        <p14:creationId xmlns:p14="http://schemas.microsoft.com/office/powerpoint/2010/main" val="2556773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Simulation</a:t>
            </a:r>
            <a:endParaRPr lang="en-NZ" dirty="0">
              <a:solidFill>
                <a:schemeClr val="bg1"/>
              </a:solidFill>
              <a:latin typeface="+mj-lt"/>
            </a:endParaRPr>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330925" y="1094105"/>
                <a:ext cx="10953206" cy="5254444"/>
              </a:xfrm>
            </p:spPr>
            <p:txBody>
              <a:bodyPr>
                <a:normAutofit/>
              </a:bodyPr>
              <a:lstStyle/>
              <a:p>
                <a:pPr marL="0" indent="0">
                  <a:buNone/>
                </a:pPr>
                <a:r>
                  <a:rPr lang="en-NZ" u="sng" dirty="0" smtClean="0"/>
                  <a:t>Design:</a:t>
                </a:r>
              </a:p>
              <a:p>
                <a:pPr marL="0" indent="0">
                  <a:buNone/>
                </a:pPr>
                <a:endParaRPr lang="en-NZ" dirty="0" smtClean="0"/>
              </a:p>
              <a:p>
                <a:pPr lvl="1"/>
                <a:r>
                  <a:rPr lang="en-NZ" sz="2800" dirty="0" smtClean="0"/>
                  <a:t>5000 individuals, each employed for 12 month</a:t>
                </a:r>
              </a:p>
              <a:p>
                <a:pPr lvl="1"/>
                <a14:m>
                  <m:oMath xmlns:m="http://schemas.openxmlformats.org/officeDocument/2006/math">
                    <m:r>
                      <a:rPr lang="en-NZ" sz="2800" i="1" smtClean="0">
                        <a:latin typeface="Cambria Math" panose="02040503050406030204" pitchFamily="18" charset="0"/>
                        <a:ea typeface="Cambria Math" panose="02040503050406030204" pitchFamily="18" charset="0"/>
                      </a:rPr>
                      <m:t>𝜇</m:t>
                    </m:r>
                    <m:r>
                      <a:rPr lang="en-NZ" sz="2800" b="0" i="1" smtClean="0">
                        <a:latin typeface="Cambria Math" panose="02040503050406030204" pitchFamily="18" charset="0"/>
                      </a:rPr>
                      <m:t>=</m:t>
                    </m:r>
                    <m:func>
                      <m:funcPr>
                        <m:ctrlPr>
                          <a:rPr lang="en-NZ" sz="2800" b="0" i="1" smtClean="0">
                            <a:latin typeface="Cambria Math" panose="02040503050406030204" pitchFamily="18" charset="0"/>
                          </a:rPr>
                        </m:ctrlPr>
                      </m:funcPr>
                      <m:fName>
                        <m:r>
                          <m:rPr>
                            <m:sty m:val="p"/>
                          </m:rPr>
                          <a:rPr lang="en-NZ" sz="2800" b="0" i="0" smtClean="0">
                            <a:latin typeface="Cambria Math" panose="02040503050406030204" pitchFamily="18" charset="0"/>
                          </a:rPr>
                          <m:t>log</m:t>
                        </m:r>
                      </m:fName>
                      <m:e>
                        <m:d>
                          <m:dPr>
                            <m:ctrlPr>
                              <a:rPr lang="en-NZ" sz="2800" b="0" i="1" smtClean="0">
                                <a:latin typeface="Cambria Math" panose="02040503050406030204" pitchFamily="18" charset="0"/>
                              </a:rPr>
                            </m:ctrlPr>
                          </m:dPr>
                          <m:e>
                            <m:r>
                              <a:rPr lang="en-NZ" sz="2800" b="0" i="1" smtClean="0">
                                <a:latin typeface="Cambria Math" panose="02040503050406030204" pitchFamily="18" charset="0"/>
                              </a:rPr>
                              <m:t>2000</m:t>
                            </m:r>
                          </m:e>
                        </m:d>
                      </m:e>
                    </m:func>
                  </m:oMath>
                </a14:m>
                <a:endParaRPr lang="en-NZ" sz="2800" b="0" i="1" dirty="0" smtClean="0">
                  <a:latin typeface="Cambria Math" panose="02040503050406030204" pitchFamily="18" charset="0"/>
                </a:endParaRPr>
              </a:p>
              <a:p>
                <a:pPr lvl="1"/>
                <a:endParaRPr lang="en-NZ" sz="2800" b="0" i="1" dirty="0" smtClean="0">
                  <a:latin typeface="Cambria Math" panose="02040503050406030204" pitchFamily="18" charset="0"/>
                </a:endParaRPr>
              </a:p>
              <a:p>
                <a:pPr lvl="1"/>
                <a14:m>
                  <m:oMath xmlns:m="http://schemas.openxmlformats.org/officeDocument/2006/math">
                    <m:sSub>
                      <m:sSubPr>
                        <m:ctrlPr>
                          <a:rPr lang="en-NZ" sz="2800" i="1" smtClean="0">
                            <a:latin typeface="Cambria Math" panose="02040503050406030204" pitchFamily="18" charset="0"/>
                            <a:ea typeface="Cambria Math" panose="02040503050406030204" pitchFamily="18" charset="0"/>
                          </a:rPr>
                        </m:ctrlPr>
                      </m:sSubPr>
                      <m:e>
                        <m:r>
                          <a:rPr lang="en-NZ" sz="2800" i="1" smtClean="0">
                            <a:latin typeface="Cambria Math" panose="02040503050406030204" pitchFamily="18" charset="0"/>
                            <a:ea typeface="Cambria Math" panose="02040503050406030204" pitchFamily="18" charset="0"/>
                          </a:rPr>
                          <m:t>𝜎</m:t>
                        </m:r>
                      </m:e>
                      <m:sub>
                        <m:r>
                          <a:rPr lang="en-NZ" sz="2800" i="1" smtClean="0">
                            <a:latin typeface="Cambria Math" panose="02040503050406030204" pitchFamily="18" charset="0"/>
                            <a:ea typeface="Cambria Math" panose="02040503050406030204" pitchFamily="18" charset="0"/>
                          </a:rPr>
                          <m:t>𝛼</m:t>
                        </m:r>
                      </m:sub>
                    </m:sSub>
                    <m:r>
                      <a:rPr lang="en-NZ" sz="2800" b="0" i="1" smtClean="0">
                        <a:latin typeface="Cambria Math" panose="02040503050406030204" pitchFamily="18" charset="0"/>
                        <a:ea typeface="Cambria Math" panose="02040503050406030204" pitchFamily="18" charset="0"/>
                      </a:rPr>
                      <m:t>=</m:t>
                    </m:r>
                    <m:r>
                      <m:rPr>
                        <m:sty m:val="p"/>
                      </m:rPr>
                      <a:rPr lang="en-NZ" sz="2800" b="0" i="0" smtClean="0">
                        <a:latin typeface="Cambria Math" panose="02040503050406030204" pitchFamily="18" charset="0"/>
                        <a:ea typeface="Cambria Math" panose="02040503050406030204" pitchFamily="18" charset="0"/>
                      </a:rPr>
                      <m:t>log</m:t>
                    </m:r>
                    <m:r>
                      <a:rPr lang="en-NZ" sz="2800" b="0" i="1" smtClean="0">
                        <a:latin typeface="Cambria Math" panose="02040503050406030204" pitchFamily="18" charset="0"/>
                        <a:ea typeface="Cambria Math" panose="02040503050406030204" pitchFamily="18" charset="0"/>
                      </a:rPr>
                      <m:t>⁡(2)</m:t>
                    </m:r>
                  </m:oMath>
                </a14:m>
                <a:endParaRPr lang="en-NZ" sz="2800" b="0" i="1" dirty="0" smtClean="0">
                  <a:latin typeface="Cambria Math" panose="02040503050406030204" pitchFamily="18" charset="0"/>
                  <a:ea typeface="Cambria Math" panose="02040503050406030204" pitchFamily="18" charset="0"/>
                </a:endParaRPr>
              </a:p>
              <a:p>
                <a:pPr lvl="1"/>
                <a14:m>
                  <m:oMath xmlns:m="http://schemas.openxmlformats.org/officeDocument/2006/math">
                    <m:sSub>
                      <m:sSubPr>
                        <m:ctrlPr>
                          <a:rPr lang="en-NZ" sz="2800" i="1">
                            <a:latin typeface="Cambria Math" panose="02040503050406030204" pitchFamily="18" charset="0"/>
                            <a:ea typeface="Cambria Math" panose="02040503050406030204" pitchFamily="18" charset="0"/>
                          </a:rPr>
                        </m:ctrlPr>
                      </m:sSubPr>
                      <m:e>
                        <m:r>
                          <a:rPr lang="en-NZ" sz="2800" i="1">
                            <a:latin typeface="Cambria Math" panose="02040503050406030204" pitchFamily="18" charset="0"/>
                            <a:ea typeface="Cambria Math" panose="02040503050406030204" pitchFamily="18" charset="0"/>
                          </a:rPr>
                          <m:t>𝜎</m:t>
                        </m:r>
                      </m:e>
                      <m:sub>
                        <m:r>
                          <a:rPr lang="en-NZ" sz="2800" b="0" i="1" smtClean="0">
                            <a:latin typeface="Cambria Math" panose="02040503050406030204" pitchFamily="18" charset="0"/>
                            <a:ea typeface="Cambria Math" panose="02040503050406030204" pitchFamily="18" charset="0"/>
                          </a:rPr>
                          <m:t>𝑣</m:t>
                        </m:r>
                      </m:sub>
                    </m:sSub>
                    <m:r>
                      <a:rPr lang="en-NZ" sz="2800" i="1">
                        <a:latin typeface="Cambria Math" panose="02040503050406030204" pitchFamily="18" charset="0"/>
                        <a:ea typeface="Cambria Math" panose="02040503050406030204" pitchFamily="18" charset="0"/>
                      </a:rPr>
                      <m:t>=</m:t>
                    </m:r>
                    <m:d>
                      <m:dPr>
                        <m:begChr m:val="{"/>
                        <m:endChr m:val="}"/>
                        <m:ctrlPr>
                          <a:rPr lang="en-NZ" sz="2800" i="1" smtClean="0">
                            <a:latin typeface="Cambria Math" panose="02040503050406030204" pitchFamily="18" charset="0"/>
                            <a:ea typeface="Cambria Math" panose="02040503050406030204" pitchFamily="18" charset="0"/>
                          </a:rPr>
                        </m:ctrlPr>
                      </m:dPr>
                      <m:e>
                        <m:func>
                          <m:funcPr>
                            <m:ctrlPr>
                              <a:rPr lang="en-NZ" sz="2800" b="0" i="1" smtClean="0">
                                <a:latin typeface="Cambria Math" panose="02040503050406030204" pitchFamily="18" charset="0"/>
                                <a:ea typeface="Cambria Math" panose="02040503050406030204" pitchFamily="18" charset="0"/>
                              </a:rPr>
                            </m:ctrlPr>
                          </m:funcPr>
                          <m:fName>
                            <m:r>
                              <m:rPr>
                                <m:sty m:val="p"/>
                              </m:rPr>
                              <a:rPr lang="en-NZ" sz="2800" b="0" i="0" smtClean="0">
                                <a:latin typeface="Cambria Math" panose="02040503050406030204" pitchFamily="18" charset="0"/>
                                <a:ea typeface="Cambria Math" panose="02040503050406030204" pitchFamily="18" charset="0"/>
                              </a:rPr>
                              <m:t>log</m:t>
                            </m:r>
                          </m:fName>
                          <m:e>
                            <m:d>
                              <m:dPr>
                                <m:ctrlPr>
                                  <a:rPr lang="en-NZ" sz="2800" b="0" i="1" smtClean="0">
                                    <a:latin typeface="Cambria Math" panose="02040503050406030204" pitchFamily="18" charset="0"/>
                                    <a:ea typeface="Cambria Math" panose="02040503050406030204" pitchFamily="18" charset="0"/>
                                  </a:rPr>
                                </m:ctrlPr>
                              </m:dPr>
                              <m:e>
                                <m:r>
                                  <a:rPr lang="en-NZ" sz="2800" b="0" i="1" smtClean="0">
                                    <a:latin typeface="Cambria Math" panose="02040503050406030204" pitchFamily="18" charset="0"/>
                                    <a:ea typeface="Cambria Math" panose="02040503050406030204" pitchFamily="18" charset="0"/>
                                  </a:rPr>
                                  <m:t>1</m:t>
                                </m:r>
                              </m:e>
                            </m:d>
                          </m:e>
                        </m:func>
                        <m:r>
                          <a:rPr lang="en-NZ" sz="2800" b="0" i="1" smtClean="0">
                            <a:latin typeface="Cambria Math" panose="02040503050406030204" pitchFamily="18" charset="0"/>
                            <a:ea typeface="Cambria Math" panose="02040503050406030204" pitchFamily="18" charset="0"/>
                          </a:rPr>
                          <m:t>,</m:t>
                        </m:r>
                        <m:func>
                          <m:funcPr>
                            <m:ctrlPr>
                              <a:rPr lang="en-NZ" sz="2800" i="1">
                                <a:latin typeface="Cambria Math" panose="02040503050406030204" pitchFamily="18" charset="0"/>
                                <a:ea typeface="Cambria Math" panose="02040503050406030204" pitchFamily="18" charset="0"/>
                              </a:rPr>
                            </m:ctrlPr>
                          </m:funcPr>
                          <m:fName>
                            <m:r>
                              <m:rPr>
                                <m:sty m:val="p"/>
                              </m:rPr>
                              <a:rPr lang="en-NZ" sz="2800">
                                <a:latin typeface="Cambria Math" panose="02040503050406030204" pitchFamily="18" charset="0"/>
                                <a:ea typeface="Cambria Math" panose="02040503050406030204" pitchFamily="18" charset="0"/>
                              </a:rPr>
                              <m:t>log</m:t>
                            </m:r>
                          </m:fName>
                          <m:e>
                            <m:d>
                              <m:dPr>
                                <m:ctrlPr>
                                  <a:rPr lang="en-NZ" sz="2800" i="1">
                                    <a:latin typeface="Cambria Math" panose="02040503050406030204" pitchFamily="18" charset="0"/>
                                    <a:ea typeface="Cambria Math" panose="02040503050406030204" pitchFamily="18" charset="0"/>
                                  </a:rPr>
                                </m:ctrlPr>
                              </m:dPr>
                              <m:e>
                                <m:r>
                                  <a:rPr lang="en-NZ" sz="2800" b="0" i="1" smtClean="0">
                                    <a:latin typeface="Cambria Math" panose="02040503050406030204" pitchFamily="18" charset="0"/>
                                    <a:ea typeface="Cambria Math" panose="02040503050406030204" pitchFamily="18" charset="0"/>
                                  </a:rPr>
                                  <m:t>1.1</m:t>
                                </m:r>
                              </m:e>
                            </m:d>
                            <m:r>
                              <a:rPr lang="en-NZ" sz="2800" b="0" i="1" smtClean="0">
                                <a:latin typeface="Cambria Math" panose="02040503050406030204" pitchFamily="18" charset="0"/>
                                <a:ea typeface="Cambria Math" panose="02040503050406030204" pitchFamily="18" charset="0"/>
                              </a:rPr>
                              <m:t>…</m:t>
                            </m:r>
                            <m:func>
                              <m:funcPr>
                                <m:ctrlPr>
                                  <a:rPr lang="en-NZ" sz="2800" i="1">
                                    <a:latin typeface="Cambria Math" panose="02040503050406030204" pitchFamily="18" charset="0"/>
                                    <a:ea typeface="Cambria Math" panose="02040503050406030204" pitchFamily="18" charset="0"/>
                                  </a:rPr>
                                </m:ctrlPr>
                              </m:funcPr>
                              <m:fName>
                                <m:r>
                                  <m:rPr>
                                    <m:sty m:val="p"/>
                                  </m:rPr>
                                  <a:rPr lang="en-NZ" sz="2800">
                                    <a:latin typeface="Cambria Math" panose="02040503050406030204" pitchFamily="18" charset="0"/>
                                    <a:ea typeface="Cambria Math" panose="02040503050406030204" pitchFamily="18" charset="0"/>
                                  </a:rPr>
                                  <m:t>log</m:t>
                                </m:r>
                              </m:fName>
                              <m:e>
                                <m:d>
                                  <m:dPr>
                                    <m:ctrlPr>
                                      <a:rPr lang="en-NZ" sz="2800" i="1">
                                        <a:latin typeface="Cambria Math" panose="02040503050406030204" pitchFamily="18" charset="0"/>
                                        <a:ea typeface="Cambria Math" panose="02040503050406030204" pitchFamily="18" charset="0"/>
                                      </a:rPr>
                                    </m:ctrlPr>
                                  </m:dPr>
                                  <m:e>
                                    <m:r>
                                      <a:rPr lang="en-NZ" sz="2800" b="0" i="1" smtClean="0">
                                        <a:latin typeface="Cambria Math" panose="02040503050406030204" pitchFamily="18" charset="0"/>
                                        <a:ea typeface="Cambria Math" panose="02040503050406030204" pitchFamily="18" charset="0"/>
                                      </a:rPr>
                                      <m:t>2</m:t>
                                    </m:r>
                                  </m:e>
                                </m:d>
                              </m:e>
                            </m:func>
                          </m:e>
                        </m:func>
                      </m:e>
                    </m:d>
                  </m:oMath>
                </a14:m>
                <a:endParaRPr lang="en-NZ" sz="2800" dirty="0" smtClean="0"/>
              </a:p>
              <a:p>
                <a:pPr lvl="1"/>
                <a:endParaRPr lang="en-NZ" sz="2800" dirty="0" smtClean="0"/>
              </a:p>
              <a:p>
                <a:pPr lvl="1"/>
                <a14:m>
                  <m:oMath xmlns:m="http://schemas.openxmlformats.org/officeDocument/2006/math">
                    <m:r>
                      <a:rPr lang="en-NZ" sz="2800" i="1">
                        <a:latin typeface="Cambria Math" panose="02040503050406030204" pitchFamily="18" charset="0"/>
                        <a:ea typeface="Cambria Math" panose="02040503050406030204" pitchFamily="18" charset="0"/>
                      </a:rPr>
                      <m:t>𝜏</m:t>
                    </m:r>
                    <m:r>
                      <a:rPr lang="en-NZ" sz="2800" b="0" i="1" smtClean="0">
                        <a:latin typeface="Cambria Math" panose="02040503050406030204" pitchFamily="18" charset="0"/>
                        <a:ea typeface="Cambria Math" panose="02040503050406030204" pitchFamily="18" charset="0"/>
                      </a:rPr>
                      <m:t>=25</m:t>
                    </m:r>
                    <m:r>
                      <a:rPr lang="en-NZ" sz="2800" b="0" i="1" smtClean="0">
                        <a:latin typeface="Cambria Math" panose="02040503050406030204" pitchFamily="18" charset="0"/>
                        <a:ea typeface="Cambria Math" panose="02040503050406030204" pitchFamily="18" charset="0"/>
                      </a:rPr>
                      <m:t>𝑡h</m:t>
                    </m:r>
                    <m:r>
                      <a:rPr lang="en-NZ" sz="2800" b="0" i="1" smtClean="0">
                        <a:latin typeface="Cambria Math" panose="02040503050406030204" pitchFamily="18" charset="0"/>
                        <a:ea typeface="Cambria Math" panose="02040503050406030204" pitchFamily="18" charset="0"/>
                      </a:rPr>
                      <m:t> </m:t>
                    </m:r>
                    <m:r>
                      <m:rPr>
                        <m:sty m:val="p"/>
                      </m:rPr>
                      <a:rPr lang="en-NZ" sz="2800" b="0" i="0" smtClean="0">
                        <a:latin typeface="Cambria Math" panose="02040503050406030204" pitchFamily="18" charset="0"/>
                        <a:ea typeface="Cambria Math" panose="02040503050406030204" pitchFamily="18" charset="0"/>
                      </a:rPr>
                      <m:t>percentile</m:t>
                    </m:r>
                  </m:oMath>
                </a14:m>
                <a:endParaRPr lang="en-NZ" sz="2800" dirty="0" smtClean="0"/>
              </a:p>
              <a:p>
                <a:pPr lvl="1"/>
                <a:r>
                  <a:rPr lang="en-NZ" sz="2800" dirty="0" smtClean="0"/>
                  <a:t>100 replications </a:t>
                </a:r>
                <a:endParaRPr lang="en-NZ" sz="2800"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330925" y="1094105"/>
                <a:ext cx="10953206" cy="5254444"/>
              </a:xfrm>
              <a:blipFill>
                <a:blip r:embed="rId2"/>
                <a:stretch>
                  <a:fillRect l="-1113" t="-1856"/>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12</a:t>
            </a:fld>
            <a:endParaRPr lang="en-NZ"/>
          </a:p>
        </p:txBody>
      </p:sp>
    </p:spTree>
    <p:extLst>
      <p:ext uri="{BB962C8B-B14F-4D97-AF65-F5344CB8AC3E}">
        <p14:creationId xmlns:p14="http://schemas.microsoft.com/office/powerpoint/2010/main" val="3965502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Simulation</a:t>
            </a:r>
            <a:endParaRPr lang="en-NZ" dirty="0">
              <a:solidFill>
                <a:schemeClr val="bg1"/>
              </a:solidFill>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5089" y="769441"/>
            <a:ext cx="8341820" cy="6106692"/>
          </a:xfrm>
          <a:prstGeom prst="rect">
            <a:avLst/>
          </a:prstGeom>
        </p:spPr>
      </p:pic>
      <p:sp>
        <p:nvSpPr>
          <p:cNvPr id="2" name="Slide Number Placeholder 1"/>
          <p:cNvSpPr>
            <a:spLocks noGrp="1"/>
          </p:cNvSpPr>
          <p:nvPr>
            <p:ph type="sldNum" sz="quarter" idx="12"/>
          </p:nvPr>
        </p:nvSpPr>
        <p:spPr/>
        <p:txBody>
          <a:bodyPr/>
          <a:lstStyle/>
          <a:p>
            <a:fld id="{946C5AB2-E5F7-4960-910D-209FF40FBEF2}" type="slidenum">
              <a:rPr lang="en-NZ" smtClean="0"/>
              <a:t>13</a:t>
            </a:fld>
            <a:endParaRPr lang="en-NZ"/>
          </a:p>
        </p:txBody>
      </p:sp>
    </p:spTree>
    <p:extLst>
      <p:ext uri="{BB962C8B-B14F-4D97-AF65-F5344CB8AC3E}">
        <p14:creationId xmlns:p14="http://schemas.microsoft.com/office/powerpoint/2010/main" val="4028209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Simulation</a:t>
            </a:r>
            <a:endParaRPr lang="en-NZ" dirty="0">
              <a:solidFill>
                <a:schemeClr val="bg1"/>
              </a:solidFill>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1935" y="769441"/>
            <a:ext cx="8308130" cy="6082028"/>
          </a:xfrm>
          <a:prstGeom prst="rect">
            <a:avLst/>
          </a:prstGeom>
        </p:spPr>
      </p:pic>
      <p:sp>
        <p:nvSpPr>
          <p:cNvPr id="3" name="Slide Number Placeholder 2"/>
          <p:cNvSpPr>
            <a:spLocks noGrp="1"/>
          </p:cNvSpPr>
          <p:nvPr>
            <p:ph type="sldNum" sz="quarter" idx="12"/>
          </p:nvPr>
        </p:nvSpPr>
        <p:spPr/>
        <p:txBody>
          <a:bodyPr/>
          <a:lstStyle/>
          <a:p>
            <a:fld id="{946C5AB2-E5F7-4960-910D-209FF40FBEF2}" type="slidenum">
              <a:rPr lang="en-NZ" smtClean="0"/>
              <a:t>14</a:t>
            </a:fld>
            <a:endParaRPr lang="en-NZ"/>
          </a:p>
        </p:txBody>
      </p:sp>
    </p:spTree>
    <p:extLst>
      <p:ext uri="{BB962C8B-B14F-4D97-AF65-F5344CB8AC3E}">
        <p14:creationId xmlns:p14="http://schemas.microsoft.com/office/powerpoint/2010/main" val="168482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sp>
        <p:nvSpPr>
          <p:cNvPr id="3" name="Content Placeholder 2"/>
          <p:cNvSpPr>
            <a:spLocks noGrp="1"/>
          </p:cNvSpPr>
          <p:nvPr>
            <p:ph idx="1"/>
          </p:nvPr>
        </p:nvSpPr>
        <p:spPr>
          <a:xfrm>
            <a:off x="177297" y="1001758"/>
            <a:ext cx="11827598" cy="5697805"/>
          </a:xfrm>
        </p:spPr>
        <p:txBody>
          <a:bodyPr>
            <a:normAutofit fontScale="92500" lnSpcReduction="10000"/>
          </a:bodyPr>
          <a:lstStyle/>
          <a:p>
            <a:pPr marL="0" indent="0">
              <a:buNone/>
            </a:pPr>
            <a:r>
              <a:rPr lang="en-NZ" u="sng" dirty="0" smtClean="0"/>
              <a:t>Statistics New Zealand’s Integrated Data Infrastructure (IDI):</a:t>
            </a:r>
          </a:p>
          <a:p>
            <a:r>
              <a:rPr lang="en-NZ" dirty="0" smtClean="0"/>
              <a:t>IDI links longitudinal microdata about individuals, households etc. from various sources</a:t>
            </a:r>
          </a:p>
          <a:p>
            <a:r>
              <a:rPr lang="en-NZ" dirty="0" smtClean="0"/>
              <a:t>Backbone is the Central Linking Concordance (CLC) which contains a list of all individuals with some characteristics (e.g. sex, date of birth)</a:t>
            </a:r>
          </a:p>
          <a:p>
            <a:endParaRPr lang="en-NZ" dirty="0"/>
          </a:p>
          <a:p>
            <a:pPr marL="0" indent="0">
              <a:buNone/>
            </a:pPr>
            <a:r>
              <a:rPr lang="en-NZ" u="sng" dirty="0"/>
              <a:t>Inland Revenue tax data (IR):</a:t>
            </a:r>
          </a:p>
          <a:p>
            <a:r>
              <a:rPr lang="en-NZ" dirty="0"/>
              <a:t>Information on person tax data from Inland Revenue</a:t>
            </a:r>
          </a:p>
          <a:p>
            <a:r>
              <a:rPr lang="en-NZ" dirty="0"/>
              <a:t>Data are provided from 1 April 1999 onwards and the geographic coverage refers to all New Zealand</a:t>
            </a:r>
          </a:p>
          <a:p>
            <a:r>
              <a:rPr lang="en-NZ" dirty="0"/>
              <a:t>Data are collected and supplied </a:t>
            </a:r>
            <a:r>
              <a:rPr lang="en-NZ" i="1" dirty="0"/>
              <a:t>monthly</a:t>
            </a:r>
            <a:r>
              <a:rPr lang="en-NZ" dirty="0"/>
              <a:t> to the IDI</a:t>
            </a:r>
          </a:p>
          <a:p>
            <a:r>
              <a:rPr lang="en-NZ" dirty="0"/>
              <a:t>For our analysis we use the gross earnings before tax that come from wages and salaries</a:t>
            </a:r>
          </a:p>
          <a:p>
            <a:pPr marL="0" indent="0">
              <a:buNone/>
            </a:pPr>
            <a:endParaRPr lang="en-NZ" dirty="0" smtClean="0"/>
          </a:p>
        </p:txBody>
      </p:sp>
      <p:sp>
        <p:nvSpPr>
          <p:cNvPr id="2" name="Slide Number Placeholder 1"/>
          <p:cNvSpPr>
            <a:spLocks noGrp="1"/>
          </p:cNvSpPr>
          <p:nvPr>
            <p:ph type="sldNum" sz="quarter" idx="12"/>
          </p:nvPr>
        </p:nvSpPr>
        <p:spPr/>
        <p:txBody>
          <a:bodyPr/>
          <a:lstStyle/>
          <a:p>
            <a:fld id="{946C5AB2-E5F7-4960-910D-209FF40FBEF2}" type="slidenum">
              <a:rPr lang="en-NZ" smtClean="0"/>
              <a:t>15</a:t>
            </a:fld>
            <a:endParaRPr lang="en-NZ"/>
          </a:p>
        </p:txBody>
      </p:sp>
    </p:spTree>
    <p:extLst>
      <p:ext uri="{BB962C8B-B14F-4D97-AF65-F5344CB8AC3E}">
        <p14:creationId xmlns:p14="http://schemas.microsoft.com/office/powerpoint/2010/main" val="1142085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351338"/>
              </a:xfrm>
            </p:spPr>
            <p:txBody>
              <a:bodyPr/>
              <a:lstStyle/>
              <a:p>
                <a:pPr marL="0" indent="0">
                  <a:buNone/>
                </a:pPr>
                <a:r>
                  <a:rPr lang="en-NZ" u="sng" dirty="0" smtClean="0"/>
                  <a:t>Data restrictions:</a:t>
                </a:r>
              </a:p>
              <a:p>
                <a:r>
                  <a:rPr lang="en-NZ" dirty="0" smtClean="0"/>
                  <a:t>Restrict to men 25-55 (OECD: 95% FT employed)</a:t>
                </a:r>
              </a:p>
              <a:p>
                <a:r>
                  <a:rPr lang="en-NZ" dirty="0" smtClean="0"/>
                  <a:t>Drop those with wages below </a:t>
                </a:r>
                <a14:m>
                  <m:oMath xmlns:m="http://schemas.openxmlformats.org/officeDocument/2006/math">
                    <m:r>
                      <a:rPr lang="en-NZ" i="1" dirty="0" smtClean="0">
                        <a:latin typeface="Cambria Math" panose="02040503050406030204" pitchFamily="18" charset="0"/>
                      </a:rPr>
                      <m:t>30</m:t>
                    </m:r>
                    <m:r>
                      <a:rPr lang="en-NZ" i="1" dirty="0" smtClean="0">
                        <a:latin typeface="Cambria Math" panose="02040503050406030204" pitchFamily="18" charset="0"/>
                      </a:rPr>
                      <m:t>h</m:t>
                    </m:r>
                    <m:r>
                      <a:rPr lang="en-NZ" i="1" dirty="0" smtClean="0">
                        <a:latin typeface="Cambria Math" panose="02040503050406030204" pitchFamily="18" charset="0"/>
                        <a:ea typeface="Cambria Math" panose="02040503050406030204" pitchFamily="18" charset="0"/>
                      </a:rPr>
                      <m:t>×</m:t>
                    </m:r>
                    <m:r>
                      <a:rPr lang="en-NZ" b="0" i="1" dirty="0" smtClean="0">
                        <a:latin typeface="Cambria Math" panose="02040503050406030204" pitchFamily="18" charset="0"/>
                        <a:ea typeface="Cambria Math" panose="02040503050406030204" pitchFamily="18" charset="0"/>
                      </a:rPr>
                      <m:t>4.2</m:t>
                    </m:r>
                    <m:r>
                      <m:rPr>
                        <m:sty m:val="p"/>
                      </m:rPr>
                      <a:rPr lang="en-NZ" b="0" i="0" dirty="0" smtClean="0">
                        <a:latin typeface="Cambria Math" panose="02040503050406030204" pitchFamily="18" charset="0"/>
                        <a:ea typeface="Cambria Math" panose="02040503050406030204" pitchFamily="18" charset="0"/>
                      </a:rPr>
                      <m:t>weeks</m:t>
                    </m:r>
                    <m:sSub>
                      <m:sSubPr>
                        <m:ctrlPr>
                          <a:rPr lang="en-NZ" b="0" i="1" dirty="0" smtClean="0">
                            <a:latin typeface="Cambria Math" panose="02040503050406030204" pitchFamily="18" charset="0"/>
                            <a:ea typeface="Cambria Math" panose="02040503050406030204" pitchFamily="18" charset="0"/>
                          </a:rPr>
                        </m:ctrlPr>
                      </m:sSubPr>
                      <m:e>
                        <m:r>
                          <a:rPr lang="en-NZ" b="0" i="1" dirty="0" smtClean="0">
                            <a:latin typeface="Cambria Math" panose="02040503050406030204" pitchFamily="18" charset="0"/>
                            <a:ea typeface="Cambria Math" panose="02040503050406030204" pitchFamily="18" charset="0"/>
                          </a:rPr>
                          <m:t>×</m:t>
                        </m:r>
                        <m:r>
                          <a:rPr lang="en-NZ" b="0" i="1" dirty="0" smtClean="0">
                            <a:latin typeface="Cambria Math" panose="02040503050406030204" pitchFamily="18" charset="0"/>
                            <a:ea typeface="Cambria Math" panose="02040503050406030204" pitchFamily="18" charset="0"/>
                          </a:rPr>
                          <m:t>𝑀𝑊</m:t>
                        </m:r>
                      </m:e>
                      <m:sub>
                        <m:r>
                          <m:rPr>
                            <m:sty m:val="p"/>
                          </m:rPr>
                          <a:rPr lang="en-NZ" b="0" i="0" dirty="0" smtClean="0">
                            <a:latin typeface="Cambria Math" panose="02040503050406030204" pitchFamily="18" charset="0"/>
                            <a:ea typeface="Cambria Math" panose="02040503050406030204" pitchFamily="18" charset="0"/>
                          </a:rPr>
                          <m:t>year</m:t>
                        </m:r>
                      </m:sub>
                    </m:sSub>
                  </m:oMath>
                </a14:m>
                <a:endParaRPr lang="en-NZ" dirty="0" smtClean="0"/>
              </a:p>
              <a:p>
                <a:r>
                  <a:rPr lang="en-NZ" dirty="0" smtClean="0"/>
                  <a:t>Time frame 2000-2016</a:t>
                </a:r>
              </a:p>
              <a:p>
                <a:r>
                  <a:rPr lang="en-NZ" dirty="0" smtClean="0"/>
                  <a:t>Employed at least 6 months per year (5 consecutive years)</a:t>
                </a:r>
              </a:p>
              <a:p>
                <a:r>
                  <a:rPr lang="en-NZ" dirty="0" smtClean="0"/>
                  <a:t>Age group adjusted monthly low pay threshold (OECD, percentile)</a:t>
                </a:r>
              </a:p>
              <a:p>
                <a:r>
                  <a:rPr lang="en-NZ" dirty="0" smtClean="0"/>
                  <a:t>Using a </a:t>
                </a:r>
                <a:r>
                  <a:rPr lang="en-NZ" dirty="0"/>
                  <a:t>random subsample of </a:t>
                </a:r>
                <a14:m>
                  <m:oMath xmlns:m="http://schemas.openxmlformats.org/officeDocument/2006/math">
                    <m:r>
                      <a:rPr lang="en-NZ" i="1" dirty="0" smtClean="0">
                        <a:latin typeface="Cambria Math" panose="02040503050406030204" pitchFamily="18" charset="0"/>
                      </a:rPr>
                      <m:t>𝑁</m:t>
                    </m:r>
                    <m:r>
                      <a:rPr lang="en-NZ" i="1" dirty="0" smtClean="0">
                        <a:latin typeface="Cambria Math" panose="02040503050406030204" pitchFamily="18" charset="0"/>
                      </a:rPr>
                      <m:t>=39,552</m:t>
                    </m:r>
                  </m:oMath>
                </a14:m>
                <a:r>
                  <a:rPr lang="en-NZ" dirty="0" smtClean="0"/>
                  <a:t> observations</a:t>
                </a:r>
              </a:p>
              <a:p>
                <a:endParaRPr lang="en-NZ"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217" t="-2241"/>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16</a:t>
            </a:fld>
            <a:endParaRPr lang="en-NZ"/>
          </a:p>
        </p:txBody>
      </p:sp>
    </p:spTree>
    <p:extLst>
      <p:ext uri="{BB962C8B-B14F-4D97-AF65-F5344CB8AC3E}">
        <p14:creationId xmlns:p14="http://schemas.microsoft.com/office/powerpoint/2010/main" val="2976143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3408" y="769441"/>
            <a:ext cx="8325183" cy="6091914"/>
          </a:xfrm>
          <a:prstGeom prst="rect">
            <a:avLst/>
          </a:prstGeom>
        </p:spPr>
      </p:pic>
      <p:sp>
        <p:nvSpPr>
          <p:cNvPr id="4" name="TextBox 3"/>
          <p:cNvSpPr txBox="1"/>
          <p:nvPr/>
        </p:nvSpPr>
        <p:spPr>
          <a:xfrm>
            <a:off x="1932692" y="6550223"/>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39,552</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17</a:t>
            </a:fld>
            <a:endParaRPr lang="en-NZ"/>
          </a:p>
        </p:txBody>
      </p:sp>
    </p:spTree>
    <p:extLst>
      <p:ext uri="{BB962C8B-B14F-4D97-AF65-F5344CB8AC3E}">
        <p14:creationId xmlns:p14="http://schemas.microsoft.com/office/powerpoint/2010/main" val="813477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4157988813"/>
              </p:ext>
            </p:extLst>
          </p:nvPr>
        </p:nvGraphicFramePr>
        <p:xfrm>
          <a:off x="2219033" y="2272142"/>
          <a:ext cx="7753928" cy="2798620"/>
        </p:xfrm>
        <a:graphic>
          <a:graphicData uri="http://schemas.openxmlformats.org/drawingml/2006/table">
            <a:tbl>
              <a:tblPr>
                <a:tableStyleId>{5C22544A-7EE6-4342-B048-85BDC9FD1C3A}</a:tableStyleId>
              </a:tblPr>
              <a:tblGrid>
                <a:gridCol w="1107704">
                  <a:extLst>
                    <a:ext uri="{9D8B030D-6E8A-4147-A177-3AD203B41FA5}">
                      <a16:colId xmlns:a16="http://schemas.microsoft.com/office/drawing/2014/main" val="4222087593"/>
                    </a:ext>
                  </a:extLst>
                </a:gridCol>
                <a:gridCol w="1107704">
                  <a:extLst>
                    <a:ext uri="{9D8B030D-6E8A-4147-A177-3AD203B41FA5}">
                      <a16:colId xmlns:a16="http://schemas.microsoft.com/office/drawing/2014/main" val="916298074"/>
                    </a:ext>
                  </a:extLst>
                </a:gridCol>
                <a:gridCol w="1107704">
                  <a:extLst>
                    <a:ext uri="{9D8B030D-6E8A-4147-A177-3AD203B41FA5}">
                      <a16:colId xmlns:a16="http://schemas.microsoft.com/office/drawing/2014/main" val="2961857297"/>
                    </a:ext>
                  </a:extLst>
                </a:gridCol>
                <a:gridCol w="1107704">
                  <a:extLst>
                    <a:ext uri="{9D8B030D-6E8A-4147-A177-3AD203B41FA5}">
                      <a16:colId xmlns:a16="http://schemas.microsoft.com/office/drawing/2014/main" val="1128157273"/>
                    </a:ext>
                  </a:extLst>
                </a:gridCol>
                <a:gridCol w="1107704">
                  <a:extLst>
                    <a:ext uri="{9D8B030D-6E8A-4147-A177-3AD203B41FA5}">
                      <a16:colId xmlns:a16="http://schemas.microsoft.com/office/drawing/2014/main" val="1183035118"/>
                    </a:ext>
                  </a:extLst>
                </a:gridCol>
                <a:gridCol w="1107704">
                  <a:extLst>
                    <a:ext uri="{9D8B030D-6E8A-4147-A177-3AD203B41FA5}">
                      <a16:colId xmlns:a16="http://schemas.microsoft.com/office/drawing/2014/main" val="500853880"/>
                    </a:ext>
                  </a:extLst>
                </a:gridCol>
                <a:gridCol w="1107704">
                  <a:extLst>
                    <a:ext uri="{9D8B030D-6E8A-4147-A177-3AD203B41FA5}">
                      <a16:colId xmlns:a16="http://schemas.microsoft.com/office/drawing/2014/main" val="1219945194"/>
                    </a:ext>
                  </a:extLst>
                </a:gridCol>
              </a:tblGrid>
              <a:tr h="559724">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gridSpan="4">
                  <a:txBody>
                    <a:bodyPr/>
                    <a:lstStyle/>
                    <a:p>
                      <a:pPr algn="ctr" fontAlgn="b"/>
                      <a:r>
                        <a:rPr lang="en-NZ" sz="1800" u="none" strike="noStrike" dirty="0" smtClean="0">
                          <a:effectLst/>
                        </a:rPr>
                        <a:t>Group</a:t>
                      </a:r>
                      <a:r>
                        <a:rPr lang="en-NZ" sz="1800" u="none" strike="noStrike" baseline="0" dirty="0" smtClean="0">
                          <a:effectLst/>
                        </a:rPr>
                        <a:t> </a:t>
                      </a:r>
                      <a:r>
                        <a:rPr lang="en-NZ" sz="1800" u="none" strike="noStrike" baseline="0" dirty="0" err="1" smtClean="0">
                          <a:effectLst/>
                        </a:rPr>
                        <a:t>marker</a:t>
                      </a:r>
                      <a:r>
                        <a:rPr lang="en-NZ" sz="1800" i="1" u="none" strike="noStrike" baseline="-25000" dirty="0" err="1" smtClean="0">
                          <a:effectLst/>
                        </a:rPr>
                        <a:t>t</a:t>
                      </a:r>
                      <a:endParaRPr lang="en-NZ" sz="1800" b="0" i="1" u="none" strike="noStrike" baseline="-25000"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hMerge="1">
                  <a:txBody>
                    <a:bodyPr/>
                    <a:lstStyle/>
                    <a:p>
                      <a:endParaRPr lang="en-NZ"/>
                    </a:p>
                  </a:txBody>
                  <a:tcPr/>
                </a:tc>
                <a:tc hMerge="1">
                  <a:txBody>
                    <a:bodyPr/>
                    <a:lstStyle/>
                    <a:p>
                      <a:endParaRPr lang="en-NZ"/>
                    </a:p>
                  </a:txBody>
                  <a:tcPr/>
                </a:tc>
                <a:tc hMerge="1">
                  <a:txBody>
                    <a:bodyPr/>
                    <a:lstStyle/>
                    <a:p>
                      <a:endParaRPr lang="en-NZ"/>
                    </a:p>
                  </a:txBody>
                  <a:tcPr/>
                </a:tc>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568349467"/>
                  </a:ext>
                </a:extLst>
              </a:tr>
              <a:tr h="559724">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No </a:t>
                      </a:r>
                      <a:r>
                        <a:rPr lang="en-NZ" sz="1800" u="none" strike="noStrike" kern="1200" dirty="0" err="1" smtClean="0">
                          <a:solidFill>
                            <a:schemeClr val="dk1"/>
                          </a:solidFill>
                          <a:effectLst/>
                          <a:latin typeface="+mn-lt"/>
                          <a:ea typeface="+mn-ea"/>
                          <a:cs typeface="+mn-cs"/>
                        </a:rPr>
                        <a:t>Lp</a:t>
                      </a:r>
                      <a:r>
                        <a:rPr lang="en-NZ" sz="1800" i="1" u="none" strike="noStrike" baseline="-25000" dirty="0" err="1"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err="1" smtClean="0">
                          <a:solidFill>
                            <a:schemeClr val="dk1"/>
                          </a:solidFill>
                          <a:effectLst/>
                          <a:latin typeface="+mn-lt"/>
                          <a:ea typeface="+mn-ea"/>
                          <a:cs typeface="+mn-cs"/>
                        </a:rPr>
                        <a:t>Lp</a:t>
                      </a:r>
                      <a:r>
                        <a:rPr lang="en-NZ" sz="1800" u="none" strike="noStrike" kern="1200" baseline="0" dirty="0">
                          <a:solidFill>
                            <a:schemeClr val="dk1"/>
                          </a:solidFill>
                          <a:effectLst/>
                          <a:latin typeface="+mn-lt"/>
                          <a:ea typeface="+mn-ea"/>
                          <a:cs typeface="+mn-cs"/>
                        </a:rPr>
                        <a:t> </a:t>
                      </a:r>
                      <a:r>
                        <a:rPr lang="en-NZ" sz="1800" u="none" strike="noStrike" kern="1200" dirty="0" smtClean="0">
                          <a:solidFill>
                            <a:schemeClr val="dk1"/>
                          </a:solidFill>
                          <a:effectLst/>
                          <a:latin typeface="+mn-lt"/>
                          <a:ea typeface="+mn-ea"/>
                          <a:cs typeface="+mn-cs"/>
                        </a:rPr>
                        <a:t>&lt;25%</a:t>
                      </a:r>
                      <a:r>
                        <a:rPr lang="en-NZ" sz="1800" i="1" u="none" strike="noStrike" baseline="-25000" dirty="0"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err="1" smtClean="0">
                          <a:solidFill>
                            <a:schemeClr val="dk1"/>
                          </a:solidFill>
                          <a:effectLst/>
                          <a:latin typeface="+mn-lt"/>
                          <a:ea typeface="+mn-ea"/>
                          <a:cs typeface="+mn-cs"/>
                        </a:rPr>
                        <a:t>Lp</a:t>
                      </a:r>
                      <a:r>
                        <a:rPr lang="en-NZ" sz="1800" u="none" strike="noStrike" kern="1200" dirty="0" smtClean="0">
                          <a:solidFill>
                            <a:schemeClr val="dk1"/>
                          </a:solidFill>
                          <a:effectLst/>
                          <a:latin typeface="+mn-lt"/>
                          <a:ea typeface="+mn-ea"/>
                          <a:cs typeface="+mn-cs"/>
                        </a:rPr>
                        <a:t> 25-50%</a:t>
                      </a:r>
                      <a:r>
                        <a:rPr lang="en-NZ" sz="1800" i="1" u="none" strike="noStrike" baseline="-25000" dirty="0"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err="1" smtClean="0">
                          <a:solidFill>
                            <a:schemeClr val="dk1"/>
                          </a:solidFill>
                          <a:effectLst/>
                          <a:latin typeface="+mn-lt"/>
                          <a:ea typeface="+mn-ea"/>
                          <a:cs typeface="+mn-cs"/>
                        </a:rPr>
                        <a:t>Lp</a:t>
                      </a:r>
                      <a:r>
                        <a:rPr lang="en-NZ" sz="1800" u="none" strike="noStrike" kern="1200" dirty="0" smtClean="0">
                          <a:solidFill>
                            <a:schemeClr val="dk1"/>
                          </a:solidFill>
                          <a:effectLst/>
                          <a:latin typeface="+mn-lt"/>
                          <a:ea typeface="+mn-ea"/>
                          <a:cs typeface="+mn-cs"/>
                        </a:rPr>
                        <a:t> &gt;50%</a:t>
                      </a:r>
                      <a:r>
                        <a:rPr lang="en-NZ" sz="1800" i="1" u="none" strike="noStrike" baseline="-25000" dirty="0"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1297209681"/>
                  </a:ext>
                </a:extLst>
              </a:tr>
              <a:tr h="559724">
                <a:tc rowSpan="2">
                  <a:txBody>
                    <a:bodyPr/>
                    <a:lstStyle/>
                    <a:p>
                      <a:pPr algn="ctr" fontAlgn="b"/>
                      <a:r>
                        <a:rPr lang="en-NZ" sz="1800" u="none" strike="noStrike" dirty="0" smtClean="0">
                          <a:effectLst/>
                        </a:rPr>
                        <a:t>Annual</a:t>
                      </a:r>
                      <a:r>
                        <a:rPr lang="en-NZ" sz="1800" u="none" strike="noStrike" baseline="0" dirty="0" smtClean="0">
                          <a:effectLst/>
                        </a:rPr>
                        <a:t> </a:t>
                      </a:r>
                      <a:r>
                        <a:rPr lang="en-NZ" sz="1800" u="none" strike="noStrike" baseline="0" dirty="0" err="1" smtClean="0">
                          <a:effectLst/>
                        </a:rPr>
                        <a:t>marker</a:t>
                      </a:r>
                      <a:r>
                        <a:rPr lang="en-NZ" sz="1800" i="1" u="none" strike="noStrike" baseline="-25000" dirty="0" err="1" smtClean="0">
                          <a:effectLst/>
                        </a:rPr>
                        <a:t>t</a:t>
                      </a:r>
                      <a:endParaRPr lang="en-NZ" sz="1800" b="0" i="1" u="none" strike="noStrike" baseline="-25000" dirty="0">
                        <a:solidFill>
                          <a:srgbClr val="000000"/>
                        </a:solidFill>
                        <a:effectLst/>
                        <a:latin typeface="Calibri" panose="020F0502020204030204" pitchFamily="34" charset="0"/>
                      </a:endParaRPr>
                    </a:p>
                  </a:txBody>
                  <a:tcPr marL="9525" marR="9525" marT="9525" marB="0" vert="vert270" anchor="ctr">
                    <a:solidFill>
                      <a:schemeClr val="bg1"/>
                    </a:solidFill>
                  </a:tcPr>
                </a:tc>
                <a:tc>
                  <a:txBody>
                    <a:bodyPr/>
                    <a:lstStyle/>
                    <a:p>
                      <a:pPr algn="l" fontAlgn="b"/>
                      <a:r>
                        <a:rPr lang="en-NZ" sz="1800" u="none" strike="noStrike" kern="1200" dirty="0">
                          <a:solidFill>
                            <a:schemeClr val="dk1"/>
                          </a:solidFill>
                          <a:effectLst/>
                          <a:latin typeface="+mn-lt"/>
                          <a:ea typeface="+mn-ea"/>
                          <a:cs typeface="+mn-cs"/>
                        </a:rPr>
                        <a:t>No </a:t>
                      </a:r>
                      <a:r>
                        <a:rPr lang="en-NZ" sz="1800" u="none" strike="noStrike" kern="1200" dirty="0" err="1" smtClean="0">
                          <a:solidFill>
                            <a:schemeClr val="dk1"/>
                          </a:solidFill>
                          <a:effectLst/>
                          <a:latin typeface="+mn-lt"/>
                          <a:ea typeface="+mn-ea"/>
                          <a:cs typeface="+mn-cs"/>
                        </a:rPr>
                        <a:t>Lp</a:t>
                      </a:r>
                      <a:r>
                        <a:rPr lang="en-NZ" sz="1800" i="1" u="none" strike="noStrike" baseline="-25000" dirty="0" err="1" smtClean="0">
                          <a:effectLst/>
                        </a:rPr>
                        <a:t>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79.22%</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12.89%</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4.79%</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3.11%</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81.82%</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2967119364"/>
                  </a:ext>
                </a:extLst>
              </a:tr>
              <a:tr h="559724">
                <a:tc vMerge="1">
                  <a:txBody>
                    <a:bodyPr/>
                    <a:lstStyle/>
                    <a:p>
                      <a:endParaRPr lang="en-NZ"/>
                    </a:p>
                  </a:txBody>
                  <a:tcPr/>
                </a:tc>
                <a:tc>
                  <a:txBody>
                    <a:bodyPr/>
                    <a:lstStyle/>
                    <a:p>
                      <a:pPr algn="l" fontAlgn="b"/>
                      <a:r>
                        <a:rPr lang="en-NZ" sz="1800" u="none" strike="noStrike" kern="1200" dirty="0" err="1" smtClean="0">
                          <a:solidFill>
                            <a:schemeClr val="dk1"/>
                          </a:solidFill>
                          <a:effectLst/>
                          <a:latin typeface="+mn-lt"/>
                          <a:ea typeface="+mn-ea"/>
                          <a:cs typeface="+mn-cs"/>
                        </a:rPr>
                        <a:t>Lp</a:t>
                      </a:r>
                      <a:r>
                        <a:rPr lang="en-NZ" sz="1800" i="1" u="none" strike="noStrike" baseline="-25000" dirty="0" err="1" smtClean="0">
                          <a:effectLst/>
                        </a:rPr>
                        <a:t>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a:solidFill>
                            <a:schemeClr val="bg1"/>
                          </a:solidFill>
                          <a:effectLst/>
                          <a:latin typeface="+mn-lt"/>
                          <a:ea typeface="+mn-ea"/>
                          <a:cs typeface="+mn-cs"/>
                        </a:rPr>
                        <a:t>-</a:t>
                      </a: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30.94%</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16.06%</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bg1"/>
                          </a:solidFill>
                          <a:effectLst/>
                          <a:latin typeface="+mn-lt"/>
                          <a:ea typeface="+mn-ea"/>
                          <a:cs typeface="+mn-cs"/>
                        </a:rPr>
                        <a:t>53.00%</a:t>
                      </a:r>
                      <a:endParaRPr lang="en-NZ" sz="1800" u="none" strike="noStrike" kern="1200" dirty="0">
                        <a:solidFill>
                          <a:schemeClr val="bg1"/>
                        </a:solidFill>
                        <a:effectLst/>
                        <a:latin typeface="+mn-lt"/>
                        <a:ea typeface="+mn-ea"/>
                        <a:cs typeface="+mn-cs"/>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18.18%</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3865001458"/>
                  </a:ext>
                </a:extLst>
              </a:tr>
              <a:tr h="559724">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64.81%</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16.17%</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6.84%</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12.18%</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7111778"/>
                  </a:ext>
                </a:extLst>
              </a:tr>
            </a:tbl>
          </a:graphicData>
        </a:graphic>
      </p:graphicFrame>
      <p:sp>
        <p:nvSpPr>
          <p:cNvPr id="4" name="TextBox 3"/>
          <p:cNvSpPr txBox="1"/>
          <p:nvPr/>
        </p:nvSpPr>
        <p:spPr>
          <a:xfrm>
            <a:off x="2219033" y="5070762"/>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39,552</a:t>
            </a:r>
            <a:endParaRPr lang="en-NZ" sz="1400" i="1" dirty="0"/>
          </a:p>
        </p:txBody>
      </p:sp>
      <p:sp>
        <p:nvSpPr>
          <p:cNvPr id="6" name="TextBox 5"/>
          <p:cNvSpPr txBox="1"/>
          <p:nvPr/>
        </p:nvSpPr>
        <p:spPr>
          <a:xfrm>
            <a:off x="4319452" y="1810477"/>
            <a:ext cx="3553089" cy="461665"/>
          </a:xfrm>
          <a:prstGeom prst="rect">
            <a:avLst/>
          </a:prstGeom>
          <a:noFill/>
        </p:spPr>
        <p:txBody>
          <a:bodyPr wrap="none" rtlCol="0">
            <a:spAutoFit/>
          </a:bodyPr>
          <a:lstStyle/>
          <a:p>
            <a:r>
              <a:rPr lang="en-NZ" sz="2400" i="1" dirty="0"/>
              <a:t>Table </a:t>
            </a:r>
            <a:r>
              <a:rPr lang="en-NZ" sz="2400" i="1" dirty="0" smtClean="0"/>
              <a:t>3: Comparing marker</a:t>
            </a:r>
            <a:endParaRPr lang="en-NZ" sz="2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18</a:t>
            </a:fld>
            <a:endParaRPr lang="en-NZ"/>
          </a:p>
        </p:txBody>
      </p:sp>
    </p:spTree>
    <p:extLst>
      <p:ext uri="{BB962C8B-B14F-4D97-AF65-F5344CB8AC3E}">
        <p14:creationId xmlns:p14="http://schemas.microsoft.com/office/powerpoint/2010/main" val="255559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graphicFrame>
        <p:nvGraphicFramePr>
          <p:cNvPr id="2" name="Table 1"/>
          <p:cNvGraphicFramePr>
            <a:graphicFrameLocks noGrp="1"/>
          </p:cNvGraphicFramePr>
          <p:nvPr/>
        </p:nvGraphicFramePr>
        <p:xfrm>
          <a:off x="2219033" y="2272142"/>
          <a:ext cx="7753928" cy="2798620"/>
        </p:xfrm>
        <a:graphic>
          <a:graphicData uri="http://schemas.openxmlformats.org/drawingml/2006/table">
            <a:tbl>
              <a:tblPr>
                <a:tableStyleId>{5C22544A-7EE6-4342-B048-85BDC9FD1C3A}</a:tableStyleId>
              </a:tblPr>
              <a:tblGrid>
                <a:gridCol w="1107704">
                  <a:extLst>
                    <a:ext uri="{9D8B030D-6E8A-4147-A177-3AD203B41FA5}">
                      <a16:colId xmlns:a16="http://schemas.microsoft.com/office/drawing/2014/main" val="4222087593"/>
                    </a:ext>
                  </a:extLst>
                </a:gridCol>
                <a:gridCol w="1107704">
                  <a:extLst>
                    <a:ext uri="{9D8B030D-6E8A-4147-A177-3AD203B41FA5}">
                      <a16:colId xmlns:a16="http://schemas.microsoft.com/office/drawing/2014/main" val="916298074"/>
                    </a:ext>
                  </a:extLst>
                </a:gridCol>
                <a:gridCol w="1107704">
                  <a:extLst>
                    <a:ext uri="{9D8B030D-6E8A-4147-A177-3AD203B41FA5}">
                      <a16:colId xmlns:a16="http://schemas.microsoft.com/office/drawing/2014/main" val="2961857297"/>
                    </a:ext>
                  </a:extLst>
                </a:gridCol>
                <a:gridCol w="1107704">
                  <a:extLst>
                    <a:ext uri="{9D8B030D-6E8A-4147-A177-3AD203B41FA5}">
                      <a16:colId xmlns:a16="http://schemas.microsoft.com/office/drawing/2014/main" val="1128157273"/>
                    </a:ext>
                  </a:extLst>
                </a:gridCol>
                <a:gridCol w="1107704">
                  <a:extLst>
                    <a:ext uri="{9D8B030D-6E8A-4147-A177-3AD203B41FA5}">
                      <a16:colId xmlns:a16="http://schemas.microsoft.com/office/drawing/2014/main" val="1183035118"/>
                    </a:ext>
                  </a:extLst>
                </a:gridCol>
                <a:gridCol w="1107704">
                  <a:extLst>
                    <a:ext uri="{9D8B030D-6E8A-4147-A177-3AD203B41FA5}">
                      <a16:colId xmlns:a16="http://schemas.microsoft.com/office/drawing/2014/main" val="500853880"/>
                    </a:ext>
                  </a:extLst>
                </a:gridCol>
                <a:gridCol w="1107704">
                  <a:extLst>
                    <a:ext uri="{9D8B030D-6E8A-4147-A177-3AD203B41FA5}">
                      <a16:colId xmlns:a16="http://schemas.microsoft.com/office/drawing/2014/main" val="1219945194"/>
                    </a:ext>
                  </a:extLst>
                </a:gridCol>
              </a:tblGrid>
              <a:tr h="559724">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gridSpan="4">
                  <a:txBody>
                    <a:bodyPr/>
                    <a:lstStyle/>
                    <a:p>
                      <a:pPr algn="ctr" fontAlgn="b"/>
                      <a:r>
                        <a:rPr lang="en-NZ" sz="1800" u="none" strike="noStrike" dirty="0" smtClean="0">
                          <a:effectLst/>
                        </a:rPr>
                        <a:t>Group</a:t>
                      </a:r>
                      <a:r>
                        <a:rPr lang="en-NZ" sz="1800" u="none" strike="noStrike" baseline="0" dirty="0" smtClean="0">
                          <a:effectLst/>
                        </a:rPr>
                        <a:t> </a:t>
                      </a:r>
                      <a:r>
                        <a:rPr lang="en-NZ" sz="1800" u="none" strike="noStrike" baseline="0" dirty="0" err="1" smtClean="0">
                          <a:effectLst/>
                        </a:rPr>
                        <a:t>marker</a:t>
                      </a:r>
                      <a:r>
                        <a:rPr lang="en-NZ" sz="1800" i="1" u="none" strike="noStrike" baseline="-25000" dirty="0" err="1" smtClean="0">
                          <a:effectLst/>
                        </a:rPr>
                        <a:t>t</a:t>
                      </a:r>
                      <a:endParaRPr lang="en-NZ" sz="1800" b="0" i="1" u="none" strike="noStrike" baseline="-25000"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hMerge="1">
                  <a:txBody>
                    <a:bodyPr/>
                    <a:lstStyle/>
                    <a:p>
                      <a:endParaRPr lang="en-NZ"/>
                    </a:p>
                  </a:txBody>
                  <a:tcPr/>
                </a:tc>
                <a:tc hMerge="1">
                  <a:txBody>
                    <a:bodyPr/>
                    <a:lstStyle/>
                    <a:p>
                      <a:endParaRPr lang="en-NZ"/>
                    </a:p>
                  </a:txBody>
                  <a:tcPr/>
                </a:tc>
                <a:tc hMerge="1">
                  <a:txBody>
                    <a:bodyPr/>
                    <a:lstStyle/>
                    <a:p>
                      <a:endParaRPr lang="en-NZ"/>
                    </a:p>
                  </a:txBody>
                  <a:tcPr/>
                </a:tc>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568349467"/>
                  </a:ext>
                </a:extLst>
              </a:tr>
              <a:tr h="559724">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No </a:t>
                      </a:r>
                      <a:r>
                        <a:rPr lang="en-NZ" sz="1800" u="none" strike="noStrike" kern="1200" dirty="0" err="1" smtClean="0">
                          <a:solidFill>
                            <a:schemeClr val="dk1"/>
                          </a:solidFill>
                          <a:effectLst/>
                          <a:latin typeface="+mn-lt"/>
                          <a:ea typeface="+mn-ea"/>
                          <a:cs typeface="+mn-cs"/>
                        </a:rPr>
                        <a:t>Lp</a:t>
                      </a:r>
                      <a:r>
                        <a:rPr lang="en-NZ" sz="1800" i="1" u="none" strike="noStrike" baseline="-25000" dirty="0" err="1"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err="1" smtClean="0">
                          <a:solidFill>
                            <a:schemeClr val="dk1"/>
                          </a:solidFill>
                          <a:effectLst/>
                          <a:latin typeface="+mn-lt"/>
                          <a:ea typeface="+mn-ea"/>
                          <a:cs typeface="+mn-cs"/>
                        </a:rPr>
                        <a:t>Lp</a:t>
                      </a:r>
                      <a:r>
                        <a:rPr lang="en-NZ" sz="1800" u="none" strike="noStrike" kern="1200" baseline="0" dirty="0">
                          <a:solidFill>
                            <a:schemeClr val="dk1"/>
                          </a:solidFill>
                          <a:effectLst/>
                          <a:latin typeface="+mn-lt"/>
                          <a:ea typeface="+mn-ea"/>
                          <a:cs typeface="+mn-cs"/>
                        </a:rPr>
                        <a:t> </a:t>
                      </a:r>
                      <a:r>
                        <a:rPr lang="en-NZ" sz="1800" u="none" strike="noStrike" kern="1200" dirty="0" smtClean="0">
                          <a:solidFill>
                            <a:schemeClr val="dk1"/>
                          </a:solidFill>
                          <a:effectLst/>
                          <a:latin typeface="+mn-lt"/>
                          <a:ea typeface="+mn-ea"/>
                          <a:cs typeface="+mn-cs"/>
                        </a:rPr>
                        <a:t>&lt;25%</a:t>
                      </a:r>
                      <a:r>
                        <a:rPr lang="en-NZ" sz="1800" i="1" u="none" strike="noStrike" baseline="-25000" dirty="0"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err="1" smtClean="0">
                          <a:solidFill>
                            <a:schemeClr val="dk1"/>
                          </a:solidFill>
                          <a:effectLst/>
                          <a:latin typeface="+mn-lt"/>
                          <a:ea typeface="+mn-ea"/>
                          <a:cs typeface="+mn-cs"/>
                        </a:rPr>
                        <a:t>Lp</a:t>
                      </a:r>
                      <a:r>
                        <a:rPr lang="en-NZ" sz="1800" u="none" strike="noStrike" kern="1200" dirty="0" smtClean="0">
                          <a:solidFill>
                            <a:schemeClr val="dk1"/>
                          </a:solidFill>
                          <a:effectLst/>
                          <a:latin typeface="+mn-lt"/>
                          <a:ea typeface="+mn-ea"/>
                          <a:cs typeface="+mn-cs"/>
                        </a:rPr>
                        <a:t> 25-50%</a:t>
                      </a:r>
                      <a:r>
                        <a:rPr lang="en-NZ" sz="1800" i="1" u="none" strike="noStrike" baseline="-25000" dirty="0"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err="1" smtClean="0">
                          <a:solidFill>
                            <a:schemeClr val="dk1"/>
                          </a:solidFill>
                          <a:effectLst/>
                          <a:latin typeface="+mn-lt"/>
                          <a:ea typeface="+mn-ea"/>
                          <a:cs typeface="+mn-cs"/>
                        </a:rPr>
                        <a:t>Lp</a:t>
                      </a:r>
                      <a:r>
                        <a:rPr lang="en-NZ" sz="1800" u="none" strike="noStrike" kern="1200" dirty="0" smtClean="0">
                          <a:solidFill>
                            <a:schemeClr val="dk1"/>
                          </a:solidFill>
                          <a:effectLst/>
                          <a:latin typeface="+mn-lt"/>
                          <a:ea typeface="+mn-ea"/>
                          <a:cs typeface="+mn-cs"/>
                        </a:rPr>
                        <a:t> &gt;50%</a:t>
                      </a:r>
                      <a:r>
                        <a:rPr lang="en-NZ" sz="1800" i="1" u="none" strike="noStrike" baseline="-25000" dirty="0" smtClean="0">
                          <a:effectLst/>
                        </a:rPr>
                        <a:t>t</a:t>
                      </a:r>
                      <a:r>
                        <a:rPr lang="en-NZ" sz="1800" u="none" strike="noStrike" kern="1200" dirty="0" smtClean="0">
                          <a:solidFill>
                            <a:schemeClr val="dk1"/>
                          </a:solidFill>
                          <a:effectLst/>
                          <a:latin typeface="+mn-lt"/>
                          <a:ea typeface="+mn-ea"/>
                          <a:cs typeface="+mn-cs"/>
                        </a:rPr>
                        <a:t> </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1297209681"/>
                  </a:ext>
                </a:extLst>
              </a:tr>
              <a:tr h="559724">
                <a:tc rowSpan="2">
                  <a:txBody>
                    <a:bodyPr/>
                    <a:lstStyle/>
                    <a:p>
                      <a:pPr algn="ctr" fontAlgn="b"/>
                      <a:r>
                        <a:rPr lang="en-NZ" sz="1800" u="none" strike="noStrike" dirty="0" smtClean="0">
                          <a:effectLst/>
                        </a:rPr>
                        <a:t>Annual</a:t>
                      </a:r>
                      <a:r>
                        <a:rPr lang="en-NZ" sz="1800" u="none" strike="noStrike" baseline="0" dirty="0" smtClean="0">
                          <a:effectLst/>
                        </a:rPr>
                        <a:t> </a:t>
                      </a:r>
                      <a:r>
                        <a:rPr lang="en-NZ" sz="1800" u="none" strike="noStrike" baseline="0" dirty="0" err="1" smtClean="0">
                          <a:effectLst/>
                        </a:rPr>
                        <a:t>marker</a:t>
                      </a:r>
                      <a:r>
                        <a:rPr lang="en-NZ" sz="1800" i="1" u="none" strike="noStrike" baseline="-25000" dirty="0" err="1" smtClean="0">
                          <a:effectLst/>
                        </a:rPr>
                        <a:t>t</a:t>
                      </a:r>
                      <a:endParaRPr lang="en-NZ" sz="1800" b="0" i="1" u="none" strike="noStrike" baseline="-25000" dirty="0">
                        <a:solidFill>
                          <a:srgbClr val="000000"/>
                        </a:solidFill>
                        <a:effectLst/>
                        <a:latin typeface="Calibri" panose="020F0502020204030204" pitchFamily="34" charset="0"/>
                      </a:endParaRPr>
                    </a:p>
                  </a:txBody>
                  <a:tcPr marL="9525" marR="9525" marT="9525" marB="0" vert="vert270" anchor="ctr">
                    <a:solidFill>
                      <a:schemeClr val="bg1"/>
                    </a:solidFill>
                  </a:tcPr>
                </a:tc>
                <a:tc>
                  <a:txBody>
                    <a:bodyPr/>
                    <a:lstStyle/>
                    <a:p>
                      <a:pPr algn="l" fontAlgn="b"/>
                      <a:r>
                        <a:rPr lang="en-NZ" sz="1800" u="none" strike="noStrike" kern="1200" dirty="0">
                          <a:solidFill>
                            <a:schemeClr val="dk1"/>
                          </a:solidFill>
                          <a:effectLst/>
                          <a:latin typeface="+mn-lt"/>
                          <a:ea typeface="+mn-ea"/>
                          <a:cs typeface="+mn-cs"/>
                        </a:rPr>
                        <a:t>No </a:t>
                      </a:r>
                      <a:r>
                        <a:rPr lang="en-NZ" sz="1800" u="none" strike="noStrike" kern="1200" dirty="0" err="1" smtClean="0">
                          <a:solidFill>
                            <a:schemeClr val="dk1"/>
                          </a:solidFill>
                          <a:effectLst/>
                          <a:latin typeface="+mn-lt"/>
                          <a:ea typeface="+mn-ea"/>
                          <a:cs typeface="+mn-cs"/>
                        </a:rPr>
                        <a:t>Lp</a:t>
                      </a:r>
                      <a:r>
                        <a:rPr lang="en-NZ" sz="1800" i="1" u="none" strike="noStrike" baseline="-25000" dirty="0" err="1" smtClean="0">
                          <a:effectLst/>
                        </a:rPr>
                        <a:t>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79.22%</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12.89%</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4.79%</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3.11%</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81.82%</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2967119364"/>
                  </a:ext>
                </a:extLst>
              </a:tr>
              <a:tr h="559724">
                <a:tc vMerge="1">
                  <a:txBody>
                    <a:bodyPr/>
                    <a:lstStyle/>
                    <a:p>
                      <a:endParaRPr lang="en-NZ"/>
                    </a:p>
                  </a:txBody>
                  <a:tcPr/>
                </a:tc>
                <a:tc>
                  <a:txBody>
                    <a:bodyPr/>
                    <a:lstStyle/>
                    <a:p>
                      <a:pPr algn="l" fontAlgn="b"/>
                      <a:r>
                        <a:rPr lang="en-NZ" sz="1800" u="none" strike="noStrike" kern="1200" dirty="0" err="1" smtClean="0">
                          <a:solidFill>
                            <a:schemeClr val="dk1"/>
                          </a:solidFill>
                          <a:effectLst/>
                          <a:latin typeface="+mn-lt"/>
                          <a:ea typeface="+mn-ea"/>
                          <a:cs typeface="+mn-cs"/>
                        </a:rPr>
                        <a:t>Lp</a:t>
                      </a:r>
                      <a:r>
                        <a:rPr lang="en-NZ" sz="1800" i="1" u="none" strike="noStrike" baseline="-25000" dirty="0" err="1" smtClean="0">
                          <a:effectLst/>
                        </a:rPr>
                        <a:t>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a:t>
                      </a: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30.94%</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16.06%</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53.00%</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18.18%</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3865001458"/>
                  </a:ext>
                </a:extLst>
              </a:tr>
              <a:tr h="559724">
                <a:tc>
                  <a:txBody>
                    <a:bodyPr/>
                    <a:lstStyle/>
                    <a:p>
                      <a:pPr algn="l" fontAlgn="b"/>
                      <a:endParaRPr lang="en-NZ" sz="11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64.81%</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16.17%</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6.84%</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12.18%</a:t>
                      </a:r>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NZ" sz="1800" u="none" strike="noStrike" kern="1200" dirty="0">
                        <a:solidFill>
                          <a:schemeClr val="dk1"/>
                        </a:solidFill>
                        <a:effectLst/>
                        <a:latin typeface="+mn-lt"/>
                        <a:ea typeface="+mn-ea"/>
                        <a:cs typeface="+mn-cs"/>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7111778"/>
                  </a:ext>
                </a:extLst>
              </a:tr>
            </a:tbl>
          </a:graphicData>
        </a:graphic>
      </p:graphicFrame>
      <p:sp>
        <p:nvSpPr>
          <p:cNvPr id="4" name="TextBox 3"/>
          <p:cNvSpPr txBox="1"/>
          <p:nvPr/>
        </p:nvSpPr>
        <p:spPr>
          <a:xfrm>
            <a:off x="2219033" y="5070762"/>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39,552</a:t>
            </a:r>
            <a:endParaRPr lang="en-NZ" sz="1400" i="1" dirty="0"/>
          </a:p>
        </p:txBody>
      </p:sp>
      <p:sp>
        <p:nvSpPr>
          <p:cNvPr id="6" name="TextBox 5"/>
          <p:cNvSpPr txBox="1"/>
          <p:nvPr/>
        </p:nvSpPr>
        <p:spPr>
          <a:xfrm>
            <a:off x="4319452" y="1810477"/>
            <a:ext cx="3553089" cy="461665"/>
          </a:xfrm>
          <a:prstGeom prst="rect">
            <a:avLst/>
          </a:prstGeom>
          <a:noFill/>
        </p:spPr>
        <p:txBody>
          <a:bodyPr wrap="none" rtlCol="0">
            <a:spAutoFit/>
          </a:bodyPr>
          <a:lstStyle/>
          <a:p>
            <a:r>
              <a:rPr lang="en-NZ" sz="2400" i="1" dirty="0"/>
              <a:t>Table </a:t>
            </a:r>
            <a:r>
              <a:rPr lang="en-NZ" sz="2400" i="1" dirty="0" smtClean="0"/>
              <a:t>3: Comparing marker</a:t>
            </a:r>
            <a:endParaRPr lang="en-NZ" sz="2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19</a:t>
            </a:fld>
            <a:endParaRPr lang="en-NZ"/>
          </a:p>
        </p:txBody>
      </p:sp>
    </p:spTree>
    <p:extLst>
      <p:ext uri="{BB962C8B-B14F-4D97-AF65-F5344CB8AC3E}">
        <p14:creationId xmlns:p14="http://schemas.microsoft.com/office/powerpoint/2010/main" val="2315278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1CF334-2D5C-4859-84A6-CA7E6E43FAEB}" type="slidenum">
              <a:rPr lang="en-US" smtClean="0"/>
              <a:t>2</a:t>
            </a:fld>
            <a:endParaRPr lang="en-US"/>
          </a:p>
        </p:txBody>
      </p:sp>
      <p:sp>
        <p:nvSpPr>
          <p:cNvPr id="5" name="Text Placeholder 2"/>
          <p:cNvSpPr txBox="1">
            <a:spLocks/>
          </p:cNvSpPr>
          <p:nvPr/>
        </p:nvSpPr>
        <p:spPr>
          <a:xfrm>
            <a:off x="1102426" y="1250537"/>
            <a:ext cx="9987148" cy="4356927"/>
          </a:xfrm>
          <a:prstGeom prst="rect">
            <a:avLst/>
          </a:prstGeom>
          <a:noFill/>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pPr>
              <a:buClrTx/>
            </a:pPr>
            <a:r>
              <a:rPr lang="en-NZ" sz="3600" dirty="0">
                <a:solidFill>
                  <a:schemeClr val="tx1"/>
                </a:solidFill>
              </a:rPr>
              <a:t>Access to the data used in this study was provided by Statistics New Zealand under conditions designed to give effect to the security and confidentiality provisions of the Statistics Act 1975. </a:t>
            </a:r>
          </a:p>
          <a:p>
            <a:pPr>
              <a:buClrTx/>
            </a:pPr>
            <a:r>
              <a:rPr lang="en-NZ" sz="3600" dirty="0">
                <a:solidFill>
                  <a:schemeClr val="tx1"/>
                </a:solidFill>
              </a:rPr>
              <a:t>The results presented in this study are the </a:t>
            </a:r>
            <a:r>
              <a:rPr lang="en-NZ" sz="3600" u="sng" dirty="0">
                <a:solidFill>
                  <a:schemeClr val="tx1"/>
                </a:solidFill>
              </a:rPr>
              <a:t>work of the authors, </a:t>
            </a:r>
            <a:r>
              <a:rPr lang="en-NZ" sz="3600" u="sng" dirty="0" smtClean="0">
                <a:solidFill>
                  <a:schemeClr val="tx1"/>
                </a:solidFill>
              </a:rPr>
              <a:t>not of </a:t>
            </a:r>
            <a:r>
              <a:rPr lang="en-NZ" sz="3600" u="sng" dirty="0">
                <a:solidFill>
                  <a:schemeClr val="tx1"/>
                </a:solidFill>
              </a:rPr>
              <a:t>Statistics </a:t>
            </a:r>
            <a:r>
              <a:rPr lang="en-NZ" sz="3600" u="sng" dirty="0" smtClean="0">
                <a:solidFill>
                  <a:schemeClr val="tx1"/>
                </a:solidFill>
              </a:rPr>
              <a:t>NZ</a:t>
            </a:r>
            <a:r>
              <a:rPr lang="en-NZ" sz="3600" dirty="0" smtClean="0">
                <a:solidFill>
                  <a:schemeClr val="tx1"/>
                </a:solidFill>
              </a:rPr>
              <a:t>.</a:t>
            </a:r>
            <a:endParaRPr lang="en-NZ" sz="3600" dirty="0">
              <a:solidFill>
                <a:schemeClr val="tx1"/>
              </a:solidFill>
            </a:endParaRPr>
          </a:p>
        </p:txBody>
      </p:sp>
      <p:sp>
        <p:nvSpPr>
          <p:cNvPr id="6" name="TextBox 5"/>
          <p:cNvSpPr txBox="1"/>
          <p:nvPr/>
        </p:nvSpPr>
        <p:spPr>
          <a:xfrm>
            <a:off x="0" y="0"/>
            <a:ext cx="12192000" cy="769441"/>
          </a:xfrm>
          <a:prstGeom prst="rect">
            <a:avLst/>
          </a:prstGeom>
          <a:solidFill>
            <a:schemeClr val="tx2"/>
          </a:solidFill>
        </p:spPr>
        <p:txBody>
          <a:bodyPr wrap="square" rtlCol="0">
            <a:spAutoFit/>
          </a:bodyPr>
          <a:lstStyle/>
          <a:p>
            <a:r>
              <a:rPr lang="en-NZ" sz="4400" dirty="0">
                <a:solidFill>
                  <a:schemeClr val="bg1"/>
                </a:solidFill>
                <a:latin typeface="+mj-lt"/>
              </a:rPr>
              <a:t>SNZ Disclaimer</a:t>
            </a:r>
            <a:endParaRPr lang="en-NZ" dirty="0">
              <a:solidFill>
                <a:schemeClr val="bg1"/>
              </a:solidFill>
              <a:latin typeface="+mj-lt"/>
            </a:endParaRPr>
          </a:p>
        </p:txBody>
      </p:sp>
    </p:spTree>
    <p:extLst>
      <p:ext uri="{BB962C8B-B14F-4D97-AF65-F5344CB8AC3E}">
        <p14:creationId xmlns:p14="http://schemas.microsoft.com/office/powerpoint/2010/main" val="575955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3408" y="769441"/>
            <a:ext cx="8325183" cy="6091914"/>
          </a:xfrm>
          <a:prstGeom prst="rect">
            <a:avLst/>
          </a:prstGeom>
        </p:spPr>
      </p:pic>
      <p:sp>
        <p:nvSpPr>
          <p:cNvPr id="4" name="TextBox 3"/>
          <p:cNvSpPr txBox="1"/>
          <p:nvPr/>
        </p:nvSpPr>
        <p:spPr>
          <a:xfrm>
            <a:off x="1932692" y="6550223"/>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39,552</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20</a:t>
            </a:fld>
            <a:endParaRPr lang="en-NZ"/>
          </a:p>
        </p:txBody>
      </p:sp>
    </p:spTree>
    <p:extLst>
      <p:ext uri="{BB962C8B-B14F-4D97-AF65-F5344CB8AC3E}">
        <p14:creationId xmlns:p14="http://schemas.microsoft.com/office/powerpoint/2010/main" val="1422921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2692" y="765039"/>
            <a:ext cx="8326615" cy="6092961"/>
          </a:xfrm>
          <a:prstGeom prst="rect">
            <a:avLst/>
          </a:prstGeom>
        </p:spPr>
      </p:pic>
      <p:sp>
        <p:nvSpPr>
          <p:cNvPr id="4" name="TextBox 3"/>
          <p:cNvSpPr txBox="1"/>
          <p:nvPr/>
        </p:nvSpPr>
        <p:spPr>
          <a:xfrm>
            <a:off x="1932692" y="6550223"/>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39,552</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21</a:t>
            </a:fld>
            <a:endParaRPr lang="en-NZ"/>
          </a:p>
        </p:txBody>
      </p:sp>
    </p:spTree>
    <p:extLst>
      <p:ext uri="{BB962C8B-B14F-4D97-AF65-F5344CB8AC3E}">
        <p14:creationId xmlns:p14="http://schemas.microsoft.com/office/powerpoint/2010/main" val="612905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Descriptive Statistics</a:t>
            </a:r>
            <a:endParaRPr lang="en-NZ"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4242207610"/>
              </p:ext>
            </p:extLst>
          </p:nvPr>
        </p:nvGraphicFramePr>
        <p:xfrm>
          <a:off x="2611577" y="2156667"/>
          <a:ext cx="6968844" cy="2873970"/>
        </p:xfrm>
        <a:graphic>
          <a:graphicData uri="http://schemas.openxmlformats.org/drawingml/2006/table">
            <a:tbl>
              <a:tblPr>
                <a:tableStyleId>{5C22544A-7EE6-4342-B048-85BDC9FD1C3A}</a:tableStyleId>
              </a:tblPr>
              <a:tblGrid>
                <a:gridCol w="1161474">
                  <a:extLst>
                    <a:ext uri="{9D8B030D-6E8A-4147-A177-3AD203B41FA5}">
                      <a16:colId xmlns:a16="http://schemas.microsoft.com/office/drawing/2014/main" val="858303646"/>
                    </a:ext>
                  </a:extLst>
                </a:gridCol>
                <a:gridCol w="1161474">
                  <a:extLst>
                    <a:ext uri="{9D8B030D-6E8A-4147-A177-3AD203B41FA5}">
                      <a16:colId xmlns:a16="http://schemas.microsoft.com/office/drawing/2014/main" val="3893311919"/>
                    </a:ext>
                  </a:extLst>
                </a:gridCol>
                <a:gridCol w="1161474">
                  <a:extLst>
                    <a:ext uri="{9D8B030D-6E8A-4147-A177-3AD203B41FA5}">
                      <a16:colId xmlns:a16="http://schemas.microsoft.com/office/drawing/2014/main" val="4068097384"/>
                    </a:ext>
                  </a:extLst>
                </a:gridCol>
                <a:gridCol w="1161474">
                  <a:extLst>
                    <a:ext uri="{9D8B030D-6E8A-4147-A177-3AD203B41FA5}">
                      <a16:colId xmlns:a16="http://schemas.microsoft.com/office/drawing/2014/main" val="4216762946"/>
                    </a:ext>
                  </a:extLst>
                </a:gridCol>
                <a:gridCol w="1161474">
                  <a:extLst>
                    <a:ext uri="{9D8B030D-6E8A-4147-A177-3AD203B41FA5}">
                      <a16:colId xmlns:a16="http://schemas.microsoft.com/office/drawing/2014/main" val="736787909"/>
                    </a:ext>
                  </a:extLst>
                </a:gridCol>
                <a:gridCol w="1161474">
                  <a:extLst>
                    <a:ext uri="{9D8B030D-6E8A-4147-A177-3AD203B41FA5}">
                      <a16:colId xmlns:a16="http://schemas.microsoft.com/office/drawing/2014/main" val="2587512278"/>
                    </a:ext>
                  </a:extLst>
                </a:gridCol>
              </a:tblGrid>
              <a:tr h="478995">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a:effectLst/>
                        </a:rPr>
                        <a:t>No </a:t>
                      </a:r>
                      <a:r>
                        <a:rPr lang="en-NZ" sz="1800" u="none" strike="noStrike" dirty="0" err="1" smtClean="0">
                          <a:effectLst/>
                        </a:rPr>
                        <a:t>Lp</a:t>
                      </a:r>
                      <a:r>
                        <a:rPr lang="en-NZ" sz="1800" i="1" u="none" strike="noStrike" baseline="-25000" dirty="0" err="1" smtClean="0">
                          <a:effectLst/>
                        </a:rPr>
                        <a:t>t</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err="1" smtClean="0">
                          <a:effectLst/>
                        </a:rPr>
                        <a:t>Lp</a:t>
                      </a:r>
                      <a:r>
                        <a:rPr lang="en-NZ" sz="1800" u="none" strike="noStrike" dirty="0" smtClean="0">
                          <a:effectLst/>
                        </a:rPr>
                        <a:t> &lt;25%</a:t>
                      </a:r>
                      <a:r>
                        <a:rPr lang="en-NZ" sz="1800" i="1" u="none" strike="noStrike" baseline="-25000" dirty="0" smtClean="0">
                          <a:effectLst/>
                        </a:rPr>
                        <a:t>t</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err="1" smtClean="0">
                          <a:effectLst/>
                        </a:rPr>
                        <a:t>Lp</a:t>
                      </a:r>
                      <a:r>
                        <a:rPr lang="en-NZ" sz="1800" u="none" strike="noStrike" dirty="0" smtClean="0">
                          <a:effectLst/>
                        </a:rPr>
                        <a:t> 25-50%</a:t>
                      </a:r>
                      <a:r>
                        <a:rPr lang="en-NZ" sz="1800" i="1" u="none" strike="noStrike" baseline="-25000" dirty="0" smtClean="0">
                          <a:effectLst/>
                        </a:rPr>
                        <a:t>t</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err="1" smtClean="0">
                          <a:effectLst/>
                        </a:rPr>
                        <a:t>Lp</a:t>
                      </a:r>
                      <a:r>
                        <a:rPr lang="en-NZ" sz="1800" u="none" strike="noStrike" dirty="0" smtClean="0">
                          <a:effectLst/>
                        </a:rPr>
                        <a:t> &gt;50%</a:t>
                      </a:r>
                      <a:r>
                        <a:rPr lang="en-NZ" sz="1800" i="1" u="none" strike="noStrike" baseline="-25000" dirty="0" smtClean="0">
                          <a:effectLst/>
                        </a:rPr>
                        <a:t>t</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103204581"/>
                  </a:ext>
                </a:extLst>
              </a:tr>
              <a:tr h="478995">
                <a:tc>
                  <a:txBody>
                    <a:bodyPr/>
                    <a:lstStyle/>
                    <a:p>
                      <a:pPr algn="l" fontAlgn="b"/>
                      <a:r>
                        <a:rPr lang="en-NZ" sz="1800" u="none" strike="noStrike" dirty="0">
                          <a:effectLst/>
                        </a:rPr>
                        <a:t>No </a:t>
                      </a:r>
                      <a:r>
                        <a:rPr lang="en-NZ" sz="1800" u="none" strike="noStrike" dirty="0" smtClean="0">
                          <a:effectLst/>
                        </a:rPr>
                        <a:t>Lp</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88.75%</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9.48%</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1.18%</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0.6%</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64.94</a:t>
                      </a:r>
                      <a:r>
                        <a:rPr lang="en-NZ" sz="1800" u="none" strike="noStrike" dirty="0" smtClean="0">
                          <a:effectLst/>
                        </a:rPr>
                        <a: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3251975404"/>
                  </a:ext>
                </a:extLst>
              </a:tr>
              <a:tr h="478995">
                <a:tc>
                  <a:txBody>
                    <a:bodyPr/>
                    <a:lstStyle/>
                    <a:p>
                      <a:pPr algn="l" fontAlgn="b"/>
                      <a:r>
                        <a:rPr lang="en-NZ" sz="1800" u="none" strike="noStrike" dirty="0" err="1" smtClean="0">
                          <a:effectLst/>
                        </a:rPr>
                        <a:t>Lp</a:t>
                      </a:r>
                      <a:r>
                        <a:rPr lang="en-NZ" sz="1800" u="none" strike="noStrike" dirty="0" smtClean="0">
                          <a:effectLst/>
                        </a:rPr>
                        <a:t> &lt;25%</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43.69%</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39.36%</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12.08%</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4.88%</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16.3</a:t>
                      </a:r>
                      <a:r>
                        <a:rPr lang="en-NZ" sz="1800" u="none" strike="noStrike" dirty="0" smtClean="0">
                          <a:effectLst/>
                        </a:rPr>
                        <a: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2844936713"/>
                  </a:ext>
                </a:extLst>
              </a:tr>
              <a:tr h="478995">
                <a:tc>
                  <a:txBody>
                    <a:bodyPr/>
                    <a:lstStyle/>
                    <a:p>
                      <a:pPr algn="l" fontAlgn="b"/>
                      <a:r>
                        <a:rPr lang="en-NZ" sz="1800" u="none" strike="noStrike" dirty="0" err="1" smtClean="0">
                          <a:effectLst/>
                        </a:rPr>
                        <a:t>Lp</a:t>
                      </a:r>
                      <a:r>
                        <a:rPr lang="en-NZ" sz="1800" u="none" strike="noStrike" dirty="0" smtClean="0">
                          <a:effectLst/>
                        </a:rPr>
                        <a:t> 25-50%</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13.61%</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31.74%</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31.42%</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23.23%</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6.84</a:t>
                      </a:r>
                      <a:r>
                        <a:rPr lang="en-NZ" sz="1800" u="none" strike="noStrike" dirty="0" smtClean="0">
                          <a:effectLst/>
                        </a:rPr>
                        <a: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3410411613"/>
                  </a:ext>
                </a:extLst>
              </a:tr>
              <a:tr h="478995">
                <a:tc>
                  <a:txBody>
                    <a:bodyPr/>
                    <a:lstStyle/>
                    <a:p>
                      <a:pPr algn="l" fontAlgn="b"/>
                      <a:r>
                        <a:rPr lang="en-NZ" sz="1800" u="none" strike="noStrike" dirty="0" err="1" smtClean="0">
                          <a:effectLst/>
                        </a:rPr>
                        <a:t>Lp</a:t>
                      </a:r>
                      <a:r>
                        <a:rPr lang="en-NZ" sz="1800" u="none" strike="noStrike" dirty="0" smtClean="0">
                          <a:effectLst/>
                        </a:rPr>
                        <a:t>&gt;50%</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2.69%</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8.4%</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14.03%</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dirty="0" smtClean="0">
                          <a:effectLst/>
                        </a:rPr>
                        <a:t>74.88%</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NZ" sz="1800" u="none" strike="noStrike" kern="1200" dirty="0" smtClean="0">
                          <a:solidFill>
                            <a:schemeClr val="dk1"/>
                          </a:solidFill>
                          <a:effectLst/>
                          <a:latin typeface="+mn-lt"/>
                          <a:ea typeface="+mn-ea"/>
                          <a:cs typeface="+mn-cs"/>
                        </a:rPr>
                        <a:t>11.92</a:t>
                      </a:r>
                      <a:r>
                        <a:rPr lang="en-NZ" sz="1800" u="none" strike="noStrike" dirty="0" smtClean="0">
                          <a:effectLst/>
                        </a:rPr>
                        <a:t>%</a:t>
                      </a:r>
                      <a:endParaRPr lang="en-NZ" sz="1800" u="none" strike="noStrike" kern="1200" dirty="0">
                        <a:solidFill>
                          <a:schemeClr val="dk1"/>
                        </a:solidFill>
                        <a:effectLst/>
                        <a:latin typeface="+mn-lt"/>
                        <a:ea typeface="+mn-ea"/>
                        <a:cs typeface="+mn-cs"/>
                      </a:endParaRPr>
                    </a:p>
                  </a:txBody>
                  <a:tcPr marL="9525" marR="9525" marT="9525" marB="0" anchor="ctr">
                    <a:solidFill>
                      <a:schemeClr val="bg1"/>
                    </a:solidFill>
                  </a:tcPr>
                </a:tc>
                <a:extLst>
                  <a:ext uri="{0D108BD9-81ED-4DB2-BD59-A6C34878D82A}">
                    <a16:rowId xmlns:a16="http://schemas.microsoft.com/office/drawing/2014/main" val="2711730388"/>
                  </a:ext>
                </a:extLst>
              </a:tr>
              <a:tr h="478995">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dirty="0" smtClean="0">
                          <a:effectLst/>
                        </a:rPr>
                        <a:t>66.01%</a:t>
                      </a:r>
                      <a:endParaRPr lang="en-NZ" sz="18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dirty="0" smtClean="0">
                          <a:effectLst/>
                        </a:rPr>
                        <a:t>15.74%</a:t>
                      </a:r>
                      <a:endParaRPr lang="en-NZ" sz="18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dirty="0" smtClean="0">
                          <a:effectLst/>
                        </a:rPr>
                        <a:t>6.56%</a:t>
                      </a:r>
                      <a:endParaRPr lang="en-NZ" sz="18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dirty="0" smtClean="0">
                          <a:effectLst/>
                        </a:rPr>
                        <a:t>11.7%</a:t>
                      </a:r>
                      <a:endParaRPr lang="en-NZ" sz="18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nchor="b">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196491"/>
                  </a:ext>
                </a:extLst>
              </a:tr>
            </a:tbl>
          </a:graphicData>
        </a:graphic>
      </p:graphicFrame>
      <p:sp>
        <p:nvSpPr>
          <p:cNvPr id="6" name="TextBox 5"/>
          <p:cNvSpPr txBox="1"/>
          <p:nvPr/>
        </p:nvSpPr>
        <p:spPr>
          <a:xfrm>
            <a:off x="4424324" y="1695002"/>
            <a:ext cx="3343351" cy="461665"/>
          </a:xfrm>
          <a:prstGeom prst="rect">
            <a:avLst/>
          </a:prstGeom>
          <a:noFill/>
        </p:spPr>
        <p:txBody>
          <a:bodyPr wrap="none" rtlCol="0">
            <a:spAutoFit/>
          </a:bodyPr>
          <a:lstStyle/>
          <a:p>
            <a:r>
              <a:rPr lang="en-NZ" sz="2400" i="1" dirty="0"/>
              <a:t>Table </a:t>
            </a:r>
            <a:r>
              <a:rPr lang="en-NZ" sz="2400" i="1" dirty="0" smtClean="0"/>
              <a:t>4: Transition matrix</a:t>
            </a:r>
            <a:endParaRPr lang="en-NZ" sz="2400" i="1" dirty="0"/>
          </a:p>
        </p:txBody>
      </p:sp>
      <p:sp>
        <p:nvSpPr>
          <p:cNvPr id="7" name="TextBox 6"/>
          <p:cNvSpPr txBox="1"/>
          <p:nvPr/>
        </p:nvSpPr>
        <p:spPr>
          <a:xfrm>
            <a:off x="2611577" y="5030637"/>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39,552</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22</a:t>
            </a:fld>
            <a:endParaRPr lang="en-NZ"/>
          </a:p>
        </p:txBody>
      </p:sp>
    </p:spTree>
    <p:extLst>
      <p:ext uri="{BB962C8B-B14F-4D97-AF65-F5344CB8AC3E}">
        <p14:creationId xmlns:p14="http://schemas.microsoft.com/office/powerpoint/2010/main" val="1618238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Econometric Model</a:t>
            </a:r>
            <a:endParaRPr lang="en-NZ" dirty="0">
              <a:solidFill>
                <a:schemeClr val="bg1"/>
              </a:solidFill>
              <a:latin typeface="+mj-lt"/>
            </a:endParaRPr>
          </a:p>
        </p:txBody>
      </p:sp>
      <p:sp>
        <p:nvSpPr>
          <p:cNvPr id="12" name="Content Placeholder 2"/>
          <p:cNvSpPr>
            <a:spLocks noGrp="1"/>
          </p:cNvSpPr>
          <p:nvPr>
            <p:ph idx="1"/>
          </p:nvPr>
        </p:nvSpPr>
        <p:spPr>
          <a:xfrm>
            <a:off x="838200" y="1825625"/>
            <a:ext cx="10515600" cy="4351338"/>
          </a:xfrm>
        </p:spPr>
        <p:txBody>
          <a:bodyPr/>
          <a:lstStyle/>
          <a:p>
            <a:pPr marL="0" indent="0">
              <a:buNone/>
            </a:pPr>
            <a:r>
              <a:rPr lang="en-NZ" u="sng" dirty="0" smtClean="0"/>
              <a:t>Basic concept: </a:t>
            </a:r>
          </a:p>
          <a:p>
            <a:r>
              <a:rPr lang="en-NZ" dirty="0" smtClean="0"/>
              <a:t>First-order </a:t>
            </a:r>
            <a:r>
              <a:rPr lang="en-NZ" dirty="0"/>
              <a:t>Markov </a:t>
            </a:r>
            <a:r>
              <a:rPr lang="en-NZ" dirty="0" smtClean="0"/>
              <a:t>process: lagged dependent variable has a genuine effect</a:t>
            </a:r>
          </a:p>
          <a:p>
            <a:r>
              <a:rPr lang="en-NZ" dirty="0"/>
              <a:t>Controlling for unobserved heterogeneity (Heckman 1981a) and </a:t>
            </a:r>
            <a:r>
              <a:rPr lang="en-NZ" dirty="0" smtClean="0"/>
              <a:t>its correlation with the </a:t>
            </a:r>
            <a:r>
              <a:rPr lang="en-NZ" dirty="0"/>
              <a:t>initial conditions (Heckman 1981b</a:t>
            </a:r>
            <a:r>
              <a:rPr lang="en-NZ" dirty="0" smtClean="0"/>
              <a:t>)</a:t>
            </a:r>
          </a:p>
          <a:p>
            <a:r>
              <a:rPr lang="en-NZ" dirty="0"/>
              <a:t>Applying a multivariate random effects </a:t>
            </a:r>
            <a:r>
              <a:rPr lang="en-NZ" dirty="0" err="1"/>
              <a:t>probit</a:t>
            </a:r>
            <a:r>
              <a:rPr lang="en-NZ" dirty="0"/>
              <a:t> model which was also used in various other low pay </a:t>
            </a:r>
            <a:r>
              <a:rPr lang="en-NZ" dirty="0" smtClean="0"/>
              <a:t>studies </a:t>
            </a:r>
            <a:r>
              <a:rPr lang="en-NZ" dirty="0"/>
              <a:t>(Stewart 2007, </a:t>
            </a:r>
            <a:r>
              <a:rPr lang="en-NZ" dirty="0" err="1" smtClean="0"/>
              <a:t>Buddelmeyer</a:t>
            </a:r>
            <a:r>
              <a:rPr lang="en-NZ" dirty="0" smtClean="0"/>
              <a:t> et al. 2010, </a:t>
            </a:r>
            <a:r>
              <a:rPr lang="en-NZ" dirty="0" err="1"/>
              <a:t>Knabe</a:t>
            </a:r>
            <a:r>
              <a:rPr lang="en-NZ" dirty="0"/>
              <a:t> &amp; Plum 2013, Clark &amp; </a:t>
            </a:r>
            <a:r>
              <a:rPr lang="en-NZ" dirty="0" err="1"/>
              <a:t>Kanellopoulos</a:t>
            </a:r>
            <a:r>
              <a:rPr lang="en-NZ" dirty="0"/>
              <a:t> 2013)</a:t>
            </a:r>
          </a:p>
        </p:txBody>
      </p:sp>
      <p:sp>
        <p:nvSpPr>
          <p:cNvPr id="2" name="Slide Number Placeholder 1"/>
          <p:cNvSpPr>
            <a:spLocks noGrp="1"/>
          </p:cNvSpPr>
          <p:nvPr>
            <p:ph type="sldNum" sz="quarter" idx="12"/>
          </p:nvPr>
        </p:nvSpPr>
        <p:spPr/>
        <p:txBody>
          <a:bodyPr/>
          <a:lstStyle/>
          <a:p>
            <a:fld id="{946C5AB2-E5F7-4960-910D-209FF40FBEF2}" type="slidenum">
              <a:rPr lang="en-NZ" smtClean="0"/>
              <a:t>23</a:t>
            </a:fld>
            <a:endParaRPr lang="en-NZ"/>
          </a:p>
        </p:txBody>
      </p:sp>
    </p:spTree>
    <p:extLst>
      <p:ext uri="{BB962C8B-B14F-4D97-AF65-F5344CB8AC3E}">
        <p14:creationId xmlns:p14="http://schemas.microsoft.com/office/powerpoint/2010/main" val="2015089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Econometric Model</a:t>
            </a:r>
            <a:endParaRPr lang="en-NZ" dirty="0">
              <a:solidFill>
                <a:schemeClr val="bg1"/>
              </a:solidFill>
              <a:latin typeface="+mj-lt"/>
            </a:endParaRPr>
          </a:p>
        </p:txBody>
      </p:sp>
      <mc:AlternateContent xmlns:mc="http://schemas.openxmlformats.org/markup-compatibility/2006" xmlns:a14="http://schemas.microsoft.com/office/drawing/2010/main">
        <mc:Choice Requires="a14">
          <p:sp>
            <p:nvSpPr>
              <p:cNvPr id="7" name="Rectangle 6"/>
              <p:cNvSpPr/>
              <p:nvPr/>
            </p:nvSpPr>
            <p:spPr>
              <a:xfrm>
                <a:off x="4193919" y="2241545"/>
                <a:ext cx="3237233" cy="710194"/>
              </a:xfrm>
              <a:prstGeom prst="rect">
                <a:avLst/>
              </a:prstGeom>
            </p:spPr>
            <p:txBody>
              <a:bodyPr wrap="none">
                <a:spAutoFit/>
              </a:bodyPr>
              <a:lstStyle/>
              <a:p>
                <a:r>
                  <a:rPr lang="en-NZ" b="1" dirty="0"/>
                  <a:t> </a:t>
                </a:r>
                <a14:m>
                  <m:oMath xmlns:m="http://schemas.openxmlformats.org/officeDocument/2006/math">
                    <m:sSubSup>
                      <m:sSubSupPr>
                        <m:ctrlPr>
                          <a:rPr lang="en-NZ" b="1" i="1">
                            <a:latin typeface="Cambria Math" panose="02040503050406030204" pitchFamily="18" charset="0"/>
                          </a:rPr>
                        </m:ctrlPr>
                      </m:sSubSupPr>
                      <m:e>
                        <m:r>
                          <a:rPr lang="en-US" b="1" i="1">
                            <a:latin typeface="Cambria Math" panose="02040503050406030204" pitchFamily="18" charset="0"/>
                          </a:rPr>
                          <m:t>𝑦</m:t>
                        </m:r>
                      </m:e>
                      <m:sub>
                        <m:r>
                          <a:rPr lang="en-US" b="1" i="1">
                            <a:latin typeface="Cambria Math" panose="02040503050406030204" pitchFamily="18" charset="0"/>
                          </a:rPr>
                          <m:t>𝑖𝑡</m:t>
                        </m:r>
                      </m:sub>
                      <m:sup>
                        <m:d>
                          <m:dPr>
                            <m:ctrlPr>
                              <a:rPr lang="en-NZ" b="1" i="1">
                                <a:latin typeface="Cambria Math" panose="02040503050406030204" pitchFamily="18" charset="0"/>
                              </a:rPr>
                            </m:ctrlPr>
                          </m:dPr>
                          <m:e>
                            <m:r>
                              <a:rPr lang="en-US" b="1" i="1">
                                <a:latin typeface="Cambria Math" panose="02040503050406030204" pitchFamily="18" charset="0"/>
                              </a:rPr>
                              <m:t>h𝑝</m:t>
                            </m:r>
                          </m:e>
                        </m:d>
                      </m:sup>
                    </m:sSubSup>
                    <m:r>
                      <a:rPr lang="en-US" b="1" i="1">
                        <a:latin typeface="Cambria Math" panose="02040503050406030204" pitchFamily="18" charset="0"/>
                      </a:rPr>
                      <m:t>=</m:t>
                    </m:r>
                    <m:d>
                      <m:dPr>
                        <m:begChr m:val="{"/>
                        <m:endChr m:val=""/>
                        <m:ctrlPr>
                          <a:rPr lang="en-NZ" b="1" i="1">
                            <a:latin typeface="Cambria Math" panose="02040503050406030204" pitchFamily="18" charset="0"/>
                          </a:rPr>
                        </m:ctrlPr>
                      </m:dPr>
                      <m:e>
                        <m:m>
                          <m:mPr>
                            <m:mcs>
                              <m:mc>
                                <m:mcPr>
                                  <m:count m:val="2"/>
                                  <m:mcJc m:val="center"/>
                                </m:mcPr>
                              </m:mc>
                            </m:mcs>
                            <m:ctrlPr>
                              <a:rPr lang="en-NZ" b="1" i="1">
                                <a:latin typeface="Cambria Math" panose="02040503050406030204" pitchFamily="18" charset="0"/>
                              </a:rPr>
                            </m:ctrlPr>
                          </m:mPr>
                          <m:mr>
                            <m:e>
                              <m:r>
                                <a:rPr lang="en-US" b="1" i="1">
                                  <a:latin typeface="Cambria Math" panose="02040503050406030204" pitchFamily="18" charset="0"/>
                                </a:rPr>
                                <m:t>1</m:t>
                              </m:r>
                            </m:e>
                            <m:e>
                              <m:r>
                                <m:rPr>
                                  <m:nor/>
                                </m:rPr>
                                <a:rPr lang="en-US"/>
                                <m:t>no</m:t>
                              </m:r>
                              <m:r>
                                <m:rPr>
                                  <m:nor/>
                                </m:rPr>
                                <a:rPr lang="en-US"/>
                                <m:t> </m:t>
                              </m:r>
                              <m:r>
                                <m:rPr>
                                  <m:nor/>
                                </m:rPr>
                                <a:rPr lang="en-US"/>
                                <m:t>low</m:t>
                              </m:r>
                              <m:r>
                                <m:rPr>
                                  <m:nor/>
                                </m:rPr>
                                <a:rPr lang="en-US" i="1"/>
                                <m:t>−</m:t>
                              </m:r>
                              <m:r>
                                <m:rPr>
                                  <m:nor/>
                                </m:rPr>
                                <a:rPr lang="en-US"/>
                                <m:t>pay</m:t>
                              </m:r>
                              <m:r>
                                <m:rPr>
                                  <m:nor/>
                                </m:rPr>
                                <a:rPr lang="en-US"/>
                                <m:t> </m:t>
                              </m:r>
                              <m:r>
                                <m:rPr>
                                  <m:nor/>
                                </m:rPr>
                                <a:rPr lang="en-US"/>
                                <m:t>spells</m:t>
                              </m:r>
                              <m:r>
                                <m:rPr>
                                  <m:nor/>
                                </m:rPr>
                                <a:rPr lang="en-US"/>
                                <m:t>,</m:t>
                              </m:r>
                            </m:e>
                          </m:mr>
                          <m:mr>
                            <m:e>
                              <m:r>
                                <a:rPr lang="en-US" b="1" i="1">
                                  <a:latin typeface="Cambria Math" panose="02040503050406030204" pitchFamily="18" charset="0"/>
                                </a:rPr>
                                <m:t>0</m:t>
                              </m:r>
                            </m:e>
                            <m:e>
                              <m:r>
                                <m:rPr>
                                  <m:nor/>
                                </m:rPr>
                                <a:rPr lang="en-US"/>
                                <m:t>otherwise</m:t>
                              </m:r>
                            </m:e>
                          </m:mr>
                        </m:m>
                      </m:e>
                    </m:d>
                  </m:oMath>
                </a14:m>
                <a:endParaRPr lang="en-NZ" dirty="0"/>
              </a:p>
            </p:txBody>
          </p:sp>
        </mc:Choice>
        <mc:Fallback xmlns="">
          <p:sp>
            <p:nvSpPr>
              <p:cNvPr id="7" name="Rectangle 6"/>
              <p:cNvSpPr>
                <a:spLocks noRot="1" noChangeAspect="1" noMove="1" noResize="1" noEditPoints="1" noAdjustHandles="1" noChangeArrowheads="1" noChangeShapeType="1" noTextEdit="1"/>
              </p:cNvSpPr>
              <p:nvPr/>
            </p:nvSpPr>
            <p:spPr>
              <a:xfrm>
                <a:off x="4193919" y="2241545"/>
                <a:ext cx="3237233" cy="710194"/>
              </a:xfrm>
              <a:prstGeom prst="rect">
                <a:avLst/>
              </a:prstGeom>
              <a:blipFill>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193919" y="3402452"/>
                <a:ext cx="4261551" cy="710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US" i="1">
                          <a:solidFill>
                            <a:schemeClr val="dk1"/>
                          </a:solidFill>
                          <a:latin typeface="Cambria Math" panose="02040503050406030204" pitchFamily="18" charset="0"/>
                        </a:rPr>
                        <m:t>=</m:t>
                      </m:r>
                      <m:d>
                        <m:dPr>
                          <m:begChr m:val="{"/>
                          <m:endChr m:val=""/>
                          <m:ctrlPr>
                            <a:rPr lang="en-NZ" i="1">
                              <a:solidFill>
                                <a:schemeClr val="dk1"/>
                              </a:solidFill>
                              <a:latin typeface="Cambria Math" panose="02040503050406030204" pitchFamily="18" charset="0"/>
                            </a:rPr>
                          </m:ctrlPr>
                        </m:dPr>
                        <m:e>
                          <m:m>
                            <m:mPr>
                              <m:mcs>
                                <m:mc>
                                  <m:mcPr>
                                    <m:count m:val="2"/>
                                    <m:mcJc m:val="center"/>
                                  </m:mcPr>
                                </m:mc>
                              </m:mcs>
                              <m:ctrlPr>
                                <a:rPr lang="en-NZ" i="1">
                                  <a:solidFill>
                                    <a:schemeClr val="dk1"/>
                                  </a:solidFill>
                                  <a:latin typeface="Cambria Math" panose="02040503050406030204" pitchFamily="18" charset="0"/>
                                </a:rPr>
                              </m:ctrlPr>
                            </m:mPr>
                            <m:mr>
                              <m:e>
                                <m:r>
                                  <a:rPr lang="en-US" i="1">
                                    <a:solidFill>
                                      <a:schemeClr val="dk1"/>
                                    </a:solidFill>
                                    <a:latin typeface="Cambria Math" panose="02040503050406030204" pitchFamily="18" charset="0"/>
                                  </a:rPr>
                                  <m:t>1</m:t>
                                </m:r>
                              </m:e>
                              <m:e>
                                <m:r>
                                  <m:rPr>
                                    <m:nor/>
                                  </m:rPr>
                                  <a:rPr lang="en-US">
                                    <a:solidFill>
                                      <a:schemeClr val="dk1"/>
                                    </a:solidFill>
                                  </a:rPr>
                                  <m:t>low</m:t>
                                </m:r>
                                <m:r>
                                  <m:rPr>
                                    <m:nor/>
                                  </m:rPr>
                                  <a:rPr lang="en-US" i="1">
                                    <a:solidFill>
                                      <a:schemeClr val="dk1"/>
                                    </a:solidFill>
                                  </a:rPr>
                                  <m:t>−</m:t>
                                </m:r>
                                <m:r>
                                  <m:rPr>
                                    <m:nor/>
                                  </m:rPr>
                                  <a:rPr lang="en-US">
                                    <a:solidFill>
                                      <a:schemeClr val="dk1"/>
                                    </a:solidFill>
                                  </a:rPr>
                                  <m:t>pay</m:t>
                                </m:r>
                                <m:r>
                                  <m:rPr>
                                    <m:nor/>
                                  </m:rPr>
                                  <a:rPr lang="en-US">
                                    <a:solidFill>
                                      <a:schemeClr val="dk1"/>
                                    </a:solidFill>
                                  </a:rPr>
                                  <m:t> </m:t>
                                </m:r>
                                <m:r>
                                  <m:rPr>
                                    <m:nor/>
                                  </m:rPr>
                                  <a:rPr lang="en-US">
                                    <a:solidFill>
                                      <a:schemeClr val="dk1"/>
                                    </a:solidFill>
                                  </a:rPr>
                                  <m:t>spells</m:t>
                                </m:r>
                                <m:r>
                                  <m:rPr>
                                    <m:nor/>
                                  </m:rPr>
                                  <a:rPr lang="en-US">
                                    <a:solidFill>
                                      <a:schemeClr val="dk1"/>
                                    </a:solidFill>
                                  </a:rPr>
                                  <m:t> &lt; </m:t>
                                </m:r>
                                <m:r>
                                  <m:rPr>
                                    <m:nor/>
                                  </m:rPr>
                                  <a:rPr lang="en-NZ" i="1">
                                    <a:solidFill>
                                      <a:schemeClr val="dk1"/>
                                    </a:solidFill>
                                  </a:rPr>
                                  <m:t>25</m:t>
                                </m:r>
                                <m:r>
                                  <m:rPr>
                                    <m:nor/>
                                  </m:rPr>
                                  <a:rPr lang="en-US">
                                    <a:solidFill>
                                      <a:schemeClr val="dk1"/>
                                    </a:solidFill>
                                  </a:rPr>
                                  <m:t> </m:t>
                                </m:r>
                                <m:r>
                                  <m:rPr>
                                    <m:nor/>
                                  </m:rPr>
                                  <a:rPr lang="en-US">
                                    <a:solidFill>
                                      <a:schemeClr val="dk1"/>
                                    </a:solidFill>
                                  </a:rPr>
                                  <m:t>percent</m:t>
                                </m:r>
                                <m:r>
                                  <m:rPr>
                                    <m:nor/>
                                  </m:rPr>
                                  <a:rPr lang="en-US">
                                    <a:solidFill>
                                      <a:schemeClr val="dk1"/>
                                    </a:solidFill>
                                  </a:rPr>
                                  <m:t>,</m:t>
                                </m:r>
                              </m:e>
                            </m:mr>
                            <m:mr>
                              <m:e>
                                <m:r>
                                  <a:rPr lang="en-US" i="1">
                                    <a:solidFill>
                                      <a:schemeClr val="dk1"/>
                                    </a:solidFill>
                                    <a:latin typeface="Cambria Math" panose="02040503050406030204" pitchFamily="18" charset="0"/>
                                  </a:rPr>
                                  <m:t>0</m:t>
                                </m:r>
                              </m:e>
                              <m:e>
                                <m:r>
                                  <m:rPr>
                                    <m:nor/>
                                  </m:rPr>
                                  <a:rPr lang="en-US">
                                    <a:solidFill>
                                      <a:schemeClr val="dk1"/>
                                    </a:solidFill>
                                  </a:rPr>
                                  <m:t>otherwise</m:t>
                                </m:r>
                              </m:e>
                            </m:mr>
                          </m:m>
                        </m:e>
                      </m:d>
                    </m:oMath>
                  </m:oMathPara>
                </a14:m>
                <a:endParaRPr lang="en-NZ" dirty="0"/>
              </a:p>
            </p:txBody>
          </p:sp>
        </mc:Choice>
        <mc:Fallback xmlns="">
          <p:sp>
            <p:nvSpPr>
              <p:cNvPr id="8" name="Rectangle 7"/>
              <p:cNvSpPr>
                <a:spLocks noRot="1" noChangeAspect="1" noMove="1" noResize="1" noEditPoints="1" noAdjustHandles="1" noChangeArrowheads="1" noChangeShapeType="1" noTextEdit="1"/>
              </p:cNvSpPr>
              <p:nvPr/>
            </p:nvSpPr>
            <p:spPr>
              <a:xfrm>
                <a:off x="4193919" y="3402452"/>
                <a:ext cx="4261551" cy="710194"/>
              </a:xfrm>
              <a:prstGeom prst="rect">
                <a:avLst/>
              </a:prstGeom>
              <a:blipFill>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193919" y="4563359"/>
                <a:ext cx="4548489" cy="710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2</m:t>
                              </m:r>
                            </m:e>
                          </m:d>
                        </m:sup>
                      </m:sSubSup>
                      <m:r>
                        <a:rPr lang="en-US" i="1">
                          <a:solidFill>
                            <a:schemeClr val="dk1"/>
                          </a:solidFill>
                          <a:latin typeface="Cambria Math" panose="02040503050406030204" pitchFamily="18" charset="0"/>
                        </a:rPr>
                        <m:t>=</m:t>
                      </m:r>
                      <m:d>
                        <m:dPr>
                          <m:begChr m:val="{"/>
                          <m:endChr m:val=""/>
                          <m:ctrlPr>
                            <a:rPr lang="en-NZ" i="1">
                              <a:solidFill>
                                <a:schemeClr val="dk1"/>
                              </a:solidFill>
                              <a:latin typeface="Cambria Math" panose="02040503050406030204" pitchFamily="18" charset="0"/>
                            </a:rPr>
                          </m:ctrlPr>
                        </m:dPr>
                        <m:e>
                          <m:m>
                            <m:mPr>
                              <m:mcs>
                                <m:mc>
                                  <m:mcPr>
                                    <m:count m:val="2"/>
                                    <m:mcJc m:val="center"/>
                                  </m:mcPr>
                                </m:mc>
                              </m:mcs>
                              <m:ctrlPr>
                                <a:rPr lang="en-NZ" i="1">
                                  <a:solidFill>
                                    <a:schemeClr val="dk1"/>
                                  </a:solidFill>
                                  <a:latin typeface="Cambria Math" panose="02040503050406030204" pitchFamily="18" charset="0"/>
                                </a:rPr>
                              </m:ctrlPr>
                            </m:mPr>
                            <m:mr>
                              <m:e>
                                <m:r>
                                  <a:rPr lang="en-US" i="1">
                                    <a:solidFill>
                                      <a:schemeClr val="dk1"/>
                                    </a:solidFill>
                                    <a:latin typeface="Cambria Math" panose="02040503050406030204" pitchFamily="18" charset="0"/>
                                  </a:rPr>
                                  <m:t>1</m:t>
                                </m:r>
                              </m:e>
                              <m:e>
                                <m:r>
                                  <m:rPr>
                                    <m:nor/>
                                  </m:rPr>
                                  <a:rPr lang="en-US">
                                    <a:solidFill>
                                      <a:schemeClr val="dk1"/>
                                    </a:solidFill>
                                  </a:rPr>
                                  <m:t>low</m:t>
                                </m:r>
                                <m:r>
                                  <m:rPr>
                                    <m:nor/>
                                  </m:rPr>
                                  <a:rPr lang="en-US" i="1">
                                    <a:solidFill>
                                      <a:schemeClr val="dk1"/>
                                    </a:solidFill>
                                  </a:rPr>
                                  <m:t>−</m:t>
                                </m:r>
                                <m:r>
                                  <m:rPr>
                                    <m:nor/>
                                  </m:rPr>
                                  <a:rPr lang="en-US">
                                    <a:solidFill>
                                      <a:schemeClr val="dk1"/>
                                    </a:solidFill>
                                  </a:rPr>
                                  <m:t>pay</m:t>
                                </m:r>
                                <m:r>
                                  <m:rPr>
                                    <m:nor/>
                                  </m:rPr>
                                  <a:rPr lang="en-US">
                                    <a:solidFill>
                                      <a:schemeClr val="dk1"/>
                                    </a:solidFill>
                                  </a:rPr>
                                  <m:t> </m:t>
                                </m:r>
                                <m:r>
                                  <m:rPr>
                                    <m:nor/>
                                  </m:rPr>
                                  <a:rPr lang="en-US">
                                    <a:solidFill>
                                      <a:schemeClr val="dk1"/>
                                    </a:solidFill>
                                  </a:rPr>
                                  <m:t>spells</m:t>
                                </m:r>
                                <m:r>
                                  <m:rPr>
                                    <m:nor/>
                                  </m:rPr>
                                  <a:rPr lang="en-US">
                                    <a:solidFill>
                                      <a:schemeClr val="dk1"/>
                                    </a:solidFill>
                                  </a:rPr>
                                  <m:t> </m:t>
                                </m:r>
                                <m:r>
                                  <m:rPr>
                                    <m:nor/>
                                  </m:rPr>
                                  <a:rPr lang="en-NZ" i="1">
                                    <a:solidFill>
                                      <a:schemeClr val="dk1"/>
                                    </a:solidFill>
                                  </a:rPr>
                                  <m:t>25 − 50</m:t>
                                </m:r>
                                <m:r>
                                  <m:rPr>
                                    <m:nor/>
                                  </m:rPr>
                                  <a:rPr lang="en-US">
                                    <a:solidFill>
                                      <a:schemeClr val="dk1"/>
                                    </a:solidFill>
                                  </a:rPr>
                                  <m:t> </m:t>
                                </m:r>
                                <m:r>
                                  <m:rPr>
                                    <m:nor/>
                                  </m:rPr>
                                  <a:rPr lang="en-US">
                                    <a:solidFill>
                                      <a:schemeClr val="dk1"/>
                                    </a:solidFill>
                                  </a:rPr>
                                  <m:t>percent</m:t>
                                </m:r>
                                <m:r>
                                  <m:rPr>
                                    <m:nor/>
                                  </m:rPr>
                                  <a:rPr lang="en-US">
                                    <a:solidFill>
                                      <a:schemeClr val="dk1"/>
                                    </a:solidFill>
                                  </a:rPr>
                                  <m:t>,</m:t>
                                </m:r>
                              </m:e>
                            </m:mr>
                            <m:mr>
                              <m:e>
                                <m:r>
                                  <a:rPr lang="en-US" i="1">
                                    <a:solidFill>
                                      <a:schemeClr val="dk1"/>
                                    </a:solidFill>
                                    <a:latin typeface="Cambria Math" panose="02040503050406030204" pitchFamily="18" charset="0"/>
                                  </a:rPr>
                                  <m:t>0</m:t>
                                </m:r>
                              </m:e>
                              <m:e>
                                <m:r>
                                  <m:rPr>
                                    <m:nor/>
                                  </m:rPr>
                                  <a:rPr lang="en-US">
                                    <a:solidFill>
                                      <a:schemeClr val="dk1"/>
                                    </a:solidFill>
                                  </a:rPr>
                                  <m:t>otherwise</m:t>
                                </m:r>
                              </m:e>
                            </m:mr>
                          </m:m>
                        </m:e>
                      </m:d>
                    </m:oMath>
                  </m:oMathPara>
                </a14:m>
                <a:endParaRPr lang="en-NZ" dirty="0"/>
              </a:p>
            </p:txBody>
          </p:sp>
        </mc:Choice>
        <mc:Fallback xmlns="">
          <p:sp>
            <p:nvSpPr>
              <p:cNvPr id="9" name="Rectangle 8"/>
              <p:cNvSpPr>
                <a:spLocks noRot="1" noChangeAspect="1" noMove="1" noResize="1" noEditPoints="1" noAdjustHandles="1" noChangeArrowheads="1" noChangeShapeType="1" noTextEdit="1"/>
              </p:cNvSpPr>
              <p:nvPr/>
            </p:nvSpPr>
            <p:spPr>
              <a:xfrm>
                <a:off x="4193919" y="4563359"/>
                <a:ext cx="4548489" cy="710194"/>
              </a:xfrm>
              <a:prstGeom prst="rect">
                <a:avLst/>
              </a:prstGeom>
              <a:blipFill>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193919" y="5724266"/>
                <a:ext cx="4261551" cy="710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3</m:t>
                              </m:r>
                            </m:e>
                          </m:d>
                        </m:sup>
                      </m:sSubSup>
                      <m:r>
                        <a:rPr lang="en-US" i="1">
                          <a:solidFill>
                            <a:schemeClr val="dk1"/>
                          </a:solidFill>
                          <a:latin typeface="Cambria Math" panose="02040503050406030204" pitchFamily="18" charset="0"/>
                        </a:rPr>
                        <m:t>=</m:t>
                      </m:r>
                      <m:d>
                        <m:dPr>
                          <m:begChr m:val="{"/>
                          <m:endChr m:val=""/>
                          <m:ctrlPr>
                            <a:rPr lang="en-NZ" i="1">
                              <a:solidFill>
                                <a:schemeClr val="dk1"/>
                              </a:solidFill>
                              <a:latin typeface="Cambria Math" panose="02040503050406030204" pitchFamily="18" charset="0"/>
                            </a:rPr>
                          </m:ctrlPr>
                        </m:dPr>
                        <m:e>
                          <m:m>
                            <m:mPr>
                              <m:mcs>
                                <m:mc>
                                  <m:mcPr>
                                    <m:count m:val="2"/>
                                    <m:mcJc m:val="center"/>
                                  </m:mcPr>
                                </m:mc>
                              </m:mcs>
                              <m:ctrlPr>
                                <a:rPr lang="en-NZ" i="1">
                                  <a:solidFill>
                                    <a:schemeClr val="dk1"/>
                                  </a:solidFill>
                                  <a:latin typeface="Cambria Math" panose="02040503050406030204" pitchFamily="18" charset="0"/>
                                </a:rPr>
                              </m:ctrlPr>
                            </m:mPr>
                            <m:mr>
                              <m:e>
                                <m:r>
                                  <a:rPr lang="en-US" i="1">
                                    <a:solidFill>
                                      <a:schemeClr val="dk1"/>
                                    </a:solidFill>
                                    <a:latin typeface="Cambria Math" panose="02040503050406030204" pitchFamily="18" charset="0"/>
                                  </a:rPr>
                                  <m:t>1</m:t>
                                </m:r>
                              </m:e>
                              <m:e>
                                <m:r>
                                  <m:rPr>
                                    <m:nor/>
                                  </m:rPr>
                                  <a:rPr lang="en-US">
                                    <a:solidFill>
                                      <a:schemeClr val="dk1"/>
                                    </a:solidFill>
                                  </a:rPr>
                                  <m:t>low</m:t>
                                </m:r>
                                <m:r>
                                  <m:rPr>
                                    <m:nor/>
                                  </m:rPr>
                                  <a:rPr lang="en-US" i="1">
                                    <a:solidFill>
                                      <a:schemeClr val="dk1"/>
                                    </a:solidFill>
                                  </a:rPr>
                                  <m:t>−</m:t>
                                </m:r>
                                <m:r>
                                  <m:rPr>
                                    <m:nor/>
                                  </m:rPr>
                                  <a:rPr lang="en-US">
                                    <a:solidFill>
                                      <a:schemeClr val="dk1"/>
                                    </a:solidFill>
                                  </a:rPr>
                                  <m:t>pay</m:t>
                                </m:r>
                                <m:r>
                                  <m:rPr>
                                    <m:nor/>
                                  </m:rPr>
                                  <a:rPr lang="en-US">
                                    <a:solidFill>
                                      <a:schemeClr val="dk1"/>
                                    </a:solidFill>
                                  </a:rPr>
                                  <m:t> </m:t>
                                </m:r>
                                <m:r>
                                  <m:rPr>
                                    <m:nor/>
                                  </m:rPr>
                                  <a:rPr lang="en-US">
                                    <a:solidFill>
                                      <a:schemeClr val="dk1"/>
                                    </a:solidFill>
                                  </a:rPr>
                                  <m:t>spells</m:t>
                                </m:r>
                                <m:r>
                                  <m:rPr>
                                    <m:nor/>
                                  </m:rPr>
                                  <a:rPr lang="en-US">
                                    <a:solidFill>
                                      <a:schemeClr val="dk1"/>
                                    </a:solidFill>
                                  </a:rPr>
                                  <m:t> </m:t>
                                </m:r>
                                <m:r>
                                  <m:rPr>
                                    <m:nor/>
                                  </m:rPr>
                                  <a:rPr lang="en-NZ" i="1">
                                    <a:solidFill>
                                      <a:schemeClr val="dk1"/>
                                    </a:solidFill>
                                  </a:rPr>
                                  <m:t>&gt; 50 </m:t>
                                </m:r>
                                <m:r>
                                  <m:rPr>
                                    <m:nor/>
                                  </m:rPr>
                                  <a:rPr lang="en-US">
                                    <a:solidFill>
                                      <a:schemeClr val="dk1"/>
                                    </a:solidFill>
                                  </a:rPr>
                                  <m:t>percent</m:t>
                                </m:r>
                                <m:r>
                                  <m:rPr>
                                    <m:nor/>
                                  </m:rPr>
                                  <a:rPr lang="en-US">
                                    <a:solidFill>
                                      <a:schemeClr val="dk1"/>
                                    </a:solidFill>
                                  </a:rPr>
                                  <m:t>,</m:t>
                                </m:r>
                              </m:e>
                            </m:mr>
                            <m:mr>
                              <m:e>
                                <m:r>
                                  <a:rPr lang="en-US" i="1">
                                    <a:solidFill>
                                      <a:schemeClr val="dk1"/>
                                    </a:solidFill>
                                    <a:latin typeface="Cambria Math" panose="02040503050406030204" pitchFamily="18" charset="0"/>
                                  </a:rPr>
                                  <m:t>0</m:t>
                                </m:r>
                              </m:e>
                              <m:e>
                                <m:r>
                                  <m:rPr>
                                    <m:nor/>
                                  </m:rPr>
                                  <a:rPr lang="en-US">
                                    <a:solidFill>
                                      <a:schemeClr val="dk1"/>
                                    </a:solidFill>
                                  </a:rPr>
                                  <m:t>otherwise</m:t>
                                </m:r>
                              </m:e>
                            </m:mr>
                          </m:m>
                        </m:e>
                      </m:d>
                    </m:oMath>
                  </m:oMathPara>
                </a14:m>
                <a:endParaRPr lang="en-NZ" dirty="0"/>
              </a:p>
            </p:txBody>
          </p:sp>
        </mc:Choice>
        <mc:Fallback xmlns="">
          <p:sp>
            <p:nvSpPr>
              <p:cNvPr id="10" name="Rectangle 9"/>
              <p:cNvSpPr>
                <a:spLocks noRot="1" noChangeAspect="1" noMove="1" noResize="1" noEditPoints="1" noAdjustHandles="1" noChangeArrowheads="1" noChangeShapeType="1" noTextEdit="1"/>
              </p:cNvSpPr>
              <p:nvPr/>
            </p:nvSpPr>
            <p:spPr>
              <a:xfrm>
                <a:off x="4193919" y="5724266"/>
                <a:ext cx="4261551" cy="710194"/>
              </a:xfrm>
              <a:prstGeom prst="rect">
                <a:avLst/>
              </a:prstGeom>
              <a:blipFill>
                <a:blip r:embed="rId5"/>
                <a:stretch>
                  <a:fillRect/>
                </a:stretch>
              </a:blipFill>
            </p:spPr>
            <p:txBody>
              <a:bodyPr/>
              <a:lstStyle/>
              <a:p>
                <a:r>
                  <a:rPr lang="en-NZ">
                    <a:noFill/>
                  </a:rPr>
                  <a:t> </a:t>
                </a:r>
              </a:p>
            </p:txBody>
          </p:sp>
        </mc:Fallback>
      </mc:AlternateContent>
      <p:sp>
        <p:nvSpPr>
          <p:cNvPr id="11" name="Rectangle 10"/>
          <p:cNvSpPr/>
          <p:nvPr/>
        </p:nvSpPr>
        <p:spPr>
          <a:xfrm>
            <a:off x="327756" y="1390722"/>
            <a:ext cx="6092758" cy="400110"/>
          </a:xfrm>
          <a:prstGeom prst="rect">
            <a:avLst/>
          </a:prstGeom>
        </p:spPr>
        <p:txBody>
          <a:bodyPr wrap="none">
            <a:spAutoFit/>
          </a:bodyPr>
          <a:lstStyle/>
          <a:p>
            <a:r>
              <a:rPr lang="en-US" sz="2000" dirty="0" smtClean="0"/>
              <a:t>The </a:t>
            </a:r>
            <a:r>
              <a:rPr lang="en-US" sz="2000" dirty="0"/>
              <a:t>following binary outcome variables are defined </a:t>
            </a:r>
            <a:r>
              <a:rPr lang="en-US" sz="2000" dirty="0" smtClean="0"/>
              <a:t>as:</a:t>
            </a:r>
            <a:endParaRPr lang="en-NZ" sz="2000" dirty="0"/>
          </a:p>
        </p:txBody>
      </p:sp>
      <p:sp>
        <p:nvSpPr>
          <p:cNvPr id="2" name="Slide Number Placeholder 1"/>
          <p:cNvSpPr>
            <a:spLocks noGrp="1"/>
          </p:cNvSpPr>
          <p:nvPr>
            <p:ph type="sldNum" sz="quarter" idx="12"/>
          </p:nvPr>
        </p:nvSpPr>
        <p:spPr/>
        <p:txBody>
          <a:bodyPr/>
          <a:lstStyle/>
          <a:p>
            <a:fld id="{946C5AB2-E5F7-4960-910D-209FF40FBEF2}" type="slidenum">
              <a:rPr lang="en-NZ" smtClean="0"/>
              <a:t>24</a:t>
            </a:fld>
            <a:endParaRPr lang="en-NZ"/>
          </a:p>
        </p:txBody>
      </p:sp>
    </p:spTree>
    <p:extLst>
      <p:ext uri="{BB962C8B-B14F-4D97-AF65-F5344CB8AC3E}">
        <p14:creationId xmlns:p14="http://schemas.microsoft.com/office/powerpoint/2010/main" val="1650720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Econometric Model</a:t>
            </a:r>
            <a:endParaRPr lang="en-NZ" dirty="0">
              <a:solidFill>
                <a:schemeClr val="bg1"/>
              </a:solidFill>
              <a:latin typeface="+mj-lt"/>
            </a:endParaRPr>
          </a:p>
        </p:txBody>
      </p:sp>
      <mc:AlternateContent xmlns:mc="http://schemas.openxmlformats.org/markup-compatibility/2006" xmlns:a14="http://schemas.microsoft.com/office/drawing/2010/main">
        <mc:Choice Requires="a14">
          <p:sp>
            <p:nvSpPr>
              <p:cNvPr id="3" name="Rectangle 2"/>
              <p:cNvSpPr/>
              <p:nvPr/>
            </p:nvSpPr>
            <p:spPr>
              <a:xfrm>
                <a:off x="2538984" y="2228217"/>
                <a:ext cx="7391400" cy="50687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Sup>
                        <m:sSubSupPr>
                          <m:ctrlPr>
                            <a:rPr lang="en-NZ" i="1" smtClean="0">
                              <a:latin typeface="Cambria Math" panose="02040503050406030204" pitchFamily="18" charset="0"/>
                            </a:rPr>
                          </m:ctrlPr>
                        </m:sSubSupPr>
                        <m:e>
                          <m:r>
                            <a:rPr lang="en-NZ" i="1">
                              <a:latin typeface="Cambria Math" panose="02040503050406030204" pitchFamily="18" charset="0"/>
                            </a:rPr>
                            <m:t>𝑦</m:t>
                          </m:r>
                        </m:e>
                        <m:sub>
                          <m:r>
                            <a:rPr lang="en-NZ" i="1">
                              <a:latin typeface="Cambria Math" panose="02040503050406030204" pitchFamily="18" charset="0"/>
                            </a:rPr>
                            <m:t>𝑖𝑡</m:t>
                          </m:r>
                        </m:sub>
                        <m:sup>
                          <m:d>
                            <m:dPr>
                              <m:ctrlPr>
                                <a:rPr lang="en-NZ" i="1">
                                  <a:latin typeface="Cambria Math" panose="02040503050406030204" pitchFamily="18" charset="0"/>
                                </a:rPr>
                              </m:ctrlPr>
                            </m:dPr>
                            <m:e>
                              <m:r>
                                <a:rPr lang="en-NZ" i="1">
                                  <a:latin typeface="Cambria Math" panose="02040503050406030204" pitchFamily="18" charset="0"/>
                                </a:rPr>
                                <m:t>h𝑝</m:t>
                              </m:r>
                            </m:e>
                          </m:d>
                        </m:sup>
                      </m:sSubSup>
                      <m:r>
                        <a:rPr lang="en-NZ" i="0">
                          <a:latin typeface="Cambria Math" panose="02040503050406030204" pitchFamily="18" charset="0"/>
                        </a:rPr>
                        <m:t>=</m:t>
                      </m:r>
                      <m:r>
                        <a:rPr lang="en-NZ" b="1" i="0">
                          <a:latin typeface="Cambria Math" panose="02040503050406030204" pitchFamily="18" charset="0"/>
                        </a:rPr>
                        <m:t>𝟏</m:t>
                      </m:r>
                      <m:d>
                        <m:dPr>
                          <m:ctrlPr>
                            <a:rPr lang="en-NZ" i="1">
                              <a:latin typeface="Cambria Math" panose="02040503050406030204" pitchFamily="18" charset="0"/>
                            </a:rPr>
                          </m:ctrlPr>
                        </m:dPr>
                        <m:e>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a:latin typeface="Cambria Math" panose="02040503050406030204" pitchFamily="18" charset="0"/>
                                </a:rPr>
                                <m:t>11</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b="0" i="1" smtClean="0">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a:latin typeface="Cambria Math" panose="02040503050406030204" pitchFamily="18" charset="0"/>
                                </a:rPr>
                                <m:t>12</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b="0" i="1" smtClean="0">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2</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a:latin typeface="Cambria Math" panose="02040503050406030204" pitchFamily="18" charset="0"/>
                                </a:rPr>
                                <m:t>1</m:t>
                              </m:r>
                              <m:r>
                                <a:rPr lang="en-NZ" b="0" i="0" smtClean="0">
                                  <a:latin typeface="Cambria Math" panose="02040503050406030204" pitchFamily="18" charset="0"/>
                                </a:rPr>
                                <m:t>3</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b="0" i="1" smtClean="0">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3</m:t>
                                  </m:r>
                                </m:e>
                              </m:d>
                            </m:sup>
                          </m:sSubSup>
                          <m:r>
                            <a:rPr lang="en-NZ">
                              <a:latin typeface="Cambria Math" panose="02040503050406030204" pitchFamily="18" charset="0"/>
                            </a:rPr>
                            <m:t>+</m:t>
                          </m:r>
                          <m:sSubSup>
                            <m:sSubSupPr>
                              <m:ctrlPr>
                                <a:rPr lang="en-NZ" i="1">
                                  <a:latin typeface="Cambria Math" panose="02040503050406030204" pitchFamily="18" charset="0"/>
                                </a:rPr>
                              </m:ctrlPr>
                            </m:sSubSupPr>
                            <m:e>
                              <m:r>
                                <a:rPr lang="en-NZ" i="1">
                                  <a:latin typeface="Cambria Math" panose="02040503050406030204" pitchFamily="18" charset="0"/>
                                </a:rPr>
                                <m:t>𝑥</m:t>
                              </m:r>
                            </m:e>
                            <m:sub>
                              <m:r>
                                <a:rPr lang="en-NZ">
                                  <a:latin typeface="Cambria Math" panose="02040503050406030204" pitchFamily="18" charset="0"/>
                                </a:rPr>
                                <m:t>1</m:t>
                              </m:r>
                              <m:r>
                                <a:rPr lang="en-NZ" i="1">
                                  <a:latin typeface="Cambria Math" panose="02040503050406030204" pitchFamily="18" charset="0"/>
                                </a:rPr>
                                <m:t>𝑖𝑡</m:t>
                              </m:r>
                            </m:sub>
                            <m:sup>
                              <m:r>
                                <a:rPr lang="en-NZ">
                                  <a:latin typeface="Cambria Math" panose="02040503050406030204" pitchFamily="18" charset="0"/>
                                </a:rPr>
                                <m:t>′</m:t>
                              </m:r>
                            </m:sup>
                          </m:sSubSup>
                          <m:sSub>
                            <m:sSubPr>
                              <m:ctrlPr>
                                <a:rPr lang="en-NZ" i="1">
                                  <a:latin typeface="Cambria Math" panose="02040503050406030204" pitchFamily="18" charset="0"/>
                                </a:rPr>
                              </m:ctrlPr>
                            </m:sSubPr>
                            <m:e>
                              <m:r>
                                <a:rPr lang="en-NZ" i="1">
                                  <a:latin typeface="Cambria Math" panose="02040503050406030204" pitchFamily="18" charset="0"/>
                                </a:rPr>
                                <m:t>𝛽</m:t>
                              </m:r>
                            </m:e>
                            <m:sub>
                              <m:r>
                                <a:rPr lang="en-NZ">
                                  <a:latin typeface="Cambria Math" panose="02040503050406030204" pitchFamily="18" charset="0"/>
                                </a:rPr>
                                <m:t>1</m:t>
                              </m:r>
                            </m:sub>
                          </m:sSub>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𝛼</m:t>
                              </m:r>
                            </m:e>
                            <m:sub>
                              <m:r>
                                <a:rPr lang="en-NZ">
                                  <a:latin typeface="Cambria Math" panose="02040503050406030204" pitchFamily="18" charset="0"/>
                                </a:rPr>
                                <m:t>1</m:t>
                              </m:r>
                              <m:r>
                                <a:rPr lang="en-NZ" i="1">
                                  <a:latin typeface="Cambria Math" panose="02040503050406030204" pitchFamily="18" charset="0"/>
                                </a:rPr>
                                <m:t>𝑖</m:t>
                              </m:r>
                            </m:sub>
                          </m:sSub>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𝑢</m:t>
                              </m:r>
                            </m:e>
                            <m:sub>
                              <m:r>
                                <a:rPr lang="en-NZ">
                                  <a:latin typeface="Cambria Math" panose="02040503050406030204" pitchFamily="18" charset="0"/>
                                </a:rPr>
                                <m:t>1</m:t>
                              </m:r>
                              <m:r>
                                <a:rPr lang="en-NZ" i="1">
                                  <a:latin typeface="Cambria Math" panose="02040503050406030204" pitchFamily="18" charset="0"/>
                                </a:rPr>
                                <m:t>𝑖𝑡</m:t>
                              </m:r>
                            </m:sub>
                          </m:sSub>
                          <m:r>
                            <a:rPr lang="en-NZ">
                              <a:latin typeface="Cambria Math" panose="02040503050406030204" pitchFamily="18" charset="0"/>
                            </a:rPr>
                            <m:t>&gt;0</m:t>
                          </m:r>
                        </m:e>
                      </m:d>
                    </m:oMath>
                  </m:oMathPara>
                </a14:m>
                <a:endParaRPr lang="en-NZ" dirty="0"/>
              </a:p>
            </p:txBody>
          </p:sp>
        </mc:Choice>
        <mc:Fallback xmlns="">
          <p:sp>
            <p:nvSpPr>
              <p:cNvPr id="3" name="Rectangle 2"/>
              <p:cNvSpPr>
                <a:spLocks noRot="1" noChangeAspect="1" noMove="1" noResize="1" noEditPoints="1" noAdjustHandles="1" noChangeArrowheads="1" noChangeShapeType="1" noTextEdit="1"/>
              </p:cNvSpPr>
              <p:nvPr/>
            </p:nvSpPr>
            <p:spPr>
              <a:xfrm>
                <a:off x="2538984" y="2228217"/>
                <a:ext cx="7391400" cy="506870"/>
              </a:xfrm>
              <a:prstGeom prst="rect">
                <a:avLst/>
              </a:prstGeom>
              <a:blipFill>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2538984" y="3014896"/>
                <a:ext cx="1754904" cy="444161"/>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and if </a:t>
                </a:r>
                <a14:m>
                  <m:oMath xmlns:m="http://schemas.openxmlformats.org/officeDocument/2006/math">
                    <m:sSubSup>
                      <m:sSubSupPr>
                        <m:ctrlPr>
                          <a:rPr lang="en-NZ" i="1">
                            <a:effectLst/>
                            <a:latin typeface="Cambria Math" panose="02040503050406030204" pitchFamily="18" charset="0"/>
                          </a:rPr>
                        </m:ctrlPr>
                      </m:sSubSupPr>
                      <m:e>
                        <m:r>
                          <a:rPr lang="en-US" i="1">
                            <a:latin typeface="Cambria Math" panose="02040503050406030204" pitchFamily="18" charset="0"/>
                            <a:ea typeface="Times New Roman" panose="02020603050405020304" pitchFamily="18" charset="0"/>
                            <a:cs typeface="Times New Roman" panose="02020603050405020304" pitchFamily="18" charset="0"/>
                          </a:rPr>
                          <m:t>𝑦</m:t>
                        </m:r>
                      </m:e>
                      <m:sub>
                        <m:r>
                          <a:rPr lang="en-US" i="1">
                            <a:latin typeface="Cambria Math" panose="02040503050406030204" pitchFamily="18" charset="0"/>
                            <a:ea typeface="Times New Roman" panose="02020603050405020304" pitchFamily="18" charset="0"/>
                            <a:cs typeface="Times New Roman" panose="02020603050405020304" pitchFamily="18" charset="0"/>
                          </a:rPr>
                          <m:t>𝑖𝑡</m:t>
                        </m:r>
                      </m:sub>
                      <m:sup>
                        <m:d>
                          <m:dPr>
                            <m:ctrlPr>
                              <a:rPr lang="en-NZ" i="1">
                                <a:effectLst/>
                                <a:latin typeface="Cambria Math" panose="020405030504060302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h𝑝</m:t>
                            </m:r>
                          </m:e>
                        </m:d>
                      </m:sup>
                    </m:sSubSup>
                    <m:r>
                      <a:rPr lang="en-US" i="1">
                        <a:latin typeface="Cambria Math" panose="02040503050406030204" pitchFamily="18" charset="0"/>
                        <a:ea typeface="Times New Roman" panose="02020603050405020304" pitchFamily="18" charset="0"/>
                        <a:cs typeface="Times New Roman" panose="02020603050405020304" pitchFamily="18" charset="0"/>
                      </a:rPr>
                      <m:t>=0,</m:t>
                    </m:r>
                  </m:oMath>
                </a14:m>
                <a:endParaRPr lang="en-NZ" dirty="0"/>
              </a:p>
            </p:txBody>
          </p:sp>
        </mc:Choice>
        <mc:Fallback xmlns="">
          <p:sp>
            <p:nvSpPr>
              <p:cNvPr id="4" name="Rectangle 3"/>
              <p:cNvSpPr>
                <a:spLocks noRot="1" noChangeAspect="1" noMove="1" noResize="1" noEditPoints="1" noAdjustHandles="1" noChangeArrowheads="1" noChangeShapeType="1" noTextEdit="1"/>
              </p:cNvSpPr>
              <p:nvPr/>
            </p:nvSpPr>
            <p:spPr>
              <a:xfrm>
                <a:off x="2538984" y="3014896"/>
                <a:ext cx="1754904" cy="444161"/>
              </a:xfrm>
              <a:prstGeom prst="rect">
                <a:avLst/>
              </a:prstGeom>
              <a:blipFill>
                <a:blip r:embed="rId3"/>
                <a:stretch>
                  <a:fillRect l="-3136" b="-18056"/>
                </a:stretch>
              </a:blipFill>
            </p:spPr>
            <p:txBody>
              <a:bodyPr/>
              <a:lstStyle/>
              <a:p>
                <a:r>
                  <a:rPr lang="en-NZ">
                    <a:noFill/>
                  </a:rPr>
                  <a:t> </a:t>
                </a:r>
              </a:p>
            </p:txBody>
          </p:sp>
        </mc:Fallback>
      </mc:AlternateContent>
      <p:sp>
        <p:nvSpPr>
          <p:cNvPr id="6" name="Rectangle 5"/>
          <p:cNvSpPr/>
          <p:nvPr/>
        </p:nvSpPr>
        <p:spPr>
          <a:xfrm>
            <a:off x="539913" y="1548298"/>
            <a:ext cx="4750275" cy="400110"/>
          </a:xfrm>
          <a:prstGeom prst="rect">
            <a:avLst/>
          </a:prstGeom>
        </p:spPr>
        <p:txBody>
          <a:bodyPr wrap="none">
            <a:spAutoFit/>
          </a:bodyPr>
          <a:lstStyle/>
          <a:p>
            <a:r>
              <a:rPr lang="en-US" sz="2000" dirty="0" smtClean="0"/>
              <a:t>The </a:t>
            </a:r>
            <a:r>
              <a:rPr lang="en-US" sz="2000" dirty="0"/>
              <a:t>observed binary outcome variables </a:t>
            </a:r>
            <a:r>
              <a:rPr lang="en-US" sz="2000" dirty="0" smtClean="0"/>
              <a:t>are:</a:t>
            </a:r>
            <a:endParaRPr lang="en-NZ" sz="2000" dirty="0"/>
          </a:p>
        </p:txBody>
      </p:sp>
      <mc:AlternateContent xmlns:mc="http://schemas.openxmlformats.org/markup-compatibility/2006" xmlns:a14="http://schemas.microsoft.com/office/drawing/2010/main">
        <mc:Choice Requires="a14">
          <p:sp>
            <p:nvSpPr>
              <p:cNvPr id="7" name="Rectangle 6"/>
              <p:cNvSpPr/>
              <p:nvPr/>
            </p:nvSpPr>
            <p:spPr>
              <a:xfrm>
                <a:off x="2538984" y="3738866"/>
                <a:ext cx="7318248" cy="50687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Sup>
                        <m:sSubSupPr>
                          <m:ctrlPr>
                            <a:rPr lang="en-NZ" i="1" smtClean="0">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NZ" i="0">
                          <a:latin typeface="Cambria Math" panose="02040503050406030204" pitchFamily="18" charset="0"/>
                        </a:rPr>
                        <m:t>=</m:t>
                      </m:r>
                      <m:r>
                        <a:rPr lang="en-NZ" b="1" i="1">
                          <a:latin typeface="Cambria Math" panose="02040503050406030204" pitchFamily="18" charset="0"/>
                        </a:rPr>
                        <m:t>𝟏</m:t>
                      </m:r>
                      <m:d>
                        <m:dPr>
                          <m:ctrlPr>
                            <a:rPr lang="en-NZ" i="1">
                              <a:latin typeface="Cambria Math" panose="02040503050406030204" pitchFamily="18" charset="0"/>
                            </a:rPr>
                          </m:ctrlPr>
                        </m:dPr>
                        <m:e>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b="0" i="0" smtClean="0">
                                  <a:latin typeface="Cambria Math" panose="02040503050406030204" pitchFamily="18" charset="0"/>
                                </a:rPr>
                                <m:t>2</m:t>
                              </m:r>
                              <m:r>
                                <a:rPr lang="en-NZ">
                                  <a:latin typeface="Cambria Math" panose="02040503050406030204" pitchFamily="18" charset="0"/>
                                </a:rPr>
                                <m:t>1</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i="1">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b="0" i="0" smtClean="0">
                                  <a:latin typeface="Cambria Math" panose="02040503050406030204" pitchFamily="18" charset="0"/>
                                </a:rPr>
                                <m:t>2</m:t>
                              </m:r>
                              <m:r>
                                <a:rPr lang="en-NZ">
                                  <a:latin typeface="Cambria Math" panose="02040503050406030204" pitchFamily="18" charset="0"/>
                                </a:rPr>
                                <m:t>2</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i="1">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2</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b="0" i="0" smtClean="0">
                                  <a:latin typeface="Cambria Math" panose="02040503050406030204" pitchFamily="18" charset="0"/>
                                </a:rPr>
                                <m:t>2</m:t>
                              </m:r>
                              <m:r>
                                <a:rPr lang="en-NZ">
                                  <a:latin typeface="Cambria Math" panose="02040503050406030204" pitchFamily="18" charset="0"/>
                                </a:rPr>
                                <m:t>3</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i="1">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3</m:t>
                                  </m:r>
                                </m:e>
                              </m:d>
                            </m:sup>
                          </m:sSubSup>
                          <m:r>
                            <a:rPr lang="en-NZ">
                              <a:latin typeface="Cambria Math" panose="02040503050406030204" pitchFamily="18" charset="0"/>
                            </a:rPr>
                            <m:t>+</m:t>
                          </m:r>
                          <m:sSubSup>
                            <m:sSubSupPr>
                              <m:ctrlPr>
                                <a:rPr lang="en-NZ" i="1">
                                  <a:latin typeface="Cambria Math" panose="02040503050406030204" pitchFamily="18" charset="0"/>
                                </a:rPr>
                              </m:ctrlPr>
                            </m:sSubSupPr>
                            <m:e>
                              <m:r>
                                <a:rPr lang="en-NZ" i="1">
                                  <a:latin typeface="Cambria Math" panose="02040503050406030204" pitchFamily="18" charset="0"/>
                                </a:rPr>
                                <m:t>𝑥</m:t>
                              </m:r>
                            </m:e>
                            <m:sub>
                              <m:r>
                                <a:rPr lang="en-NZ" b="0" i="1" smtClean="0">
                                  <a:latin typeface="Cambria Math" panose="02040503050406030204" pitchFamily="18" charset="0"/>
                                </a:rPr>
                                <m:t>2</m:t>
                              </m:r>
                              <m:r>
                                <a:rPr lang="en-NZ" i="1">
                                  <a:latin typeface="Cambria Math" panose="02040503050406030204" pitchFamily="18" charset="0"/>
                                </a:rPr>
                                <m:t>𝑖𝑡</m:t>
                              </m:r>
                            </m:sub>
                            <m:sup>
                              <m:r>
                                <a:rPr lang="en-NZ">
                                  <a:latin typeface="Cambria Math" panose="02040503050406030204" pitchFamily="18" charset="0"/>
                                </a:rPr>
                                <m:t>′</m:t>
                              </m:r>
                            </m:sup>
                          </m:sSubSup>
                          <m:sSub>
                            <m:sSubPr>
                              <m:ctrlPr>
                                <a:rPr lang="en-NZ" i="1">
                                  <a:latin typeface="Cambria Math" panose="02040503050406030204" pitchFamily="18" charset="0"/>
                                </a:rPr>
                              </m:ctrlPr>
                            </m:sSubPr>
                            <m:e>
                              <m:r>
                                <a:rPr lang="en-NZ" i="1">
                                  <a:latin typeface="Cambria Math" panose="02040503050406030204" pitchFamily="18" charset="0"/>
                                </a:rPr>
                                <m:t>𝛽</m:t>
                              </m:r>
                            </m:e>
                            <m:sub>
                              <m:r>
                                <a:rPr lang="en-NZ" b="0" i="1" smtClean="0">
                                  <a:latin typeface="Cambria Math" panose="02040503050406030204" pitchFamily="18" charset="0"/>
                                </a:rPr>
                                <m:t>2</m:t>
                              </m:r>
                            </m:sub>
                          </m:sSub>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𝛼</m:t>
                              </m:r>
                            </m:e>
                            <m:sub>
                              <m:r>
                                <a:rPr lang="en-NZ" b="0" i="1" smtClean="0">
                                  <a:latin typeface="Cambria Math" panose="02040503050406030204" pitchFamily="18" charset="0"/>
                                </a:rPr>
                                <m:t>2</m:t>
                              </m:r>
                              <m:r>
                                <a:rPr lang="en-NZ" i="1">
                                  <a:latin typeface="Cambria Math" panose="02040503050406030204" pitchFamily="18" charset="0"/>
                                </a:rPr>
                                <m:t>𝑖</m:t>
                              </m:r>
                            </m:sub>
                          </m:sSub>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𝑢</m:t>
                              </m:r>
                            </m:e>
                            <m:sub>
                              <m:r>
                                <a:rPr lang="en-NZ" b="0" i="1" smtClean="0">
                                  <a:latin typeface="Cambria Math" panose="02040503050406030204" pitchFamily="18" charset="0"/>
                                </a:rPr>
                                <m:t>2</m:t>
                              </m:r>
                              <m:r>
                                <a:rPr lang="en-NZ" i="1">
                                  <a:latin typeface="Cambria Math" panose="02040503050406030204" pitchFamily="18" charset="0"/>
                                </a:rPr>
                                <m:t>𝑖𝑡</m:t>
                              </m:r>
                            </m:sub>
                          </m:sSub>
                          <m:r>
                            <a:rPr lang="en-NZ">
                              <a:latin typeface="Cambria Math" panose="02040503050406030204" pitchFamily="18" charset="0"/>
                            </a:rPr>
                            <m:t>&gt;0</m:t>
                          </m:r>
                        </m:e>
                      </m:d>
                    </m:oMath>
                  </m:oMathPara>
                </a14:m>
                <a:endParaRPr lang="en-NZ" dirty="0"/>
              </a:p>
            </p:txBody>
          </p:sp>
        </mc:Choice>
        <mc:Fallback xmlns="">
          <p:sp>
            <p:nvSpPr>
              <p:cNvPr id="7" name="Rectangle 6"/>
              <p:cNvSpPr>
                <a:spLocks noRot="1" noChangeAspect="1" noMove="1" noResize="1" noEditPoints="1" noAdjustHandles="1" noChangeArrowheads="1" noChangeShapeType="1" noTextEdit="1"/>
              </p:cNvSpPr>
              <p:nvPr/>
            </p:nvSpPr>
            <p:spPr>
              <a:xfrm>
                <a:off x="2538984" y="3738866"/>
                <a:ext cx="7318248" cy="506870"/>
              </a:xfrm>
              <a:prstGeom prst="rect">
                <a:avLst/>
              </a:prstGeom>
              <a:blipFill>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538984" y="4525545"/>
                <a:ext cx="3225755" cy="444161"/>
              </a:xfrm>
              <a:prstGeom prst="rect">
                <a:avLst/>
              </a:prstGeom>
            </p:spPr>
            <p:txBody>
              <a:bodyPr wrap="none">
                <a:spAutoFit/>
              </a:bodyPr>
              <a:lstStyle/>
              <a:p>
                <a:r>
                  <a:rPr lang="en-US" dirty="0" smtClean="0">
                    <a:latin typeface="Times New Roman" panose="02020603050405020304" pitchFamily="18" charset="0"/>
                    <a:ea typeface="Times New Roman" panose="02020603050405020304" pitchFamily="18" charset="0"/>
                  </a:rPr>
                  <a:t>and if </a:t>
                </a:r>
                <a14:m>
                  <m:oMath xmlns:m="http://schemas.openxmlformats.org/officeDocument/2006/math">
                    <m:sSubSup>
                      <m:sSubSupPr>
                        <m:ctrlPr>
                          <a:rPr lang="en-NZ" i="1">
                            <a:effectLst/>
                            <a:latin typeface="Cambria Math" panose="02040503050406030204" pitchFamily="18" charset="0"/>
                          </a:rPr>
                        </m:ctrlPr>
                      </m:sSubSupPr>
                      <m:e>
                        <m:r>
                          <a:rPr lang="en-US" i="1">
                            <a:latin typeface="Cambria Math" panose="02040503050406030204" pitchFamily="18" charset="0"/>
                            <a:ea typeface="Times New Roman" panose="02020603050405020304" pitchFamily="18" charset="0"/>
                            <a:cs typeface="Times New Roman" panose="02020603050405020304" pitchFamily="18" charset="0"/>
                          </a:rPr>
                          <m:t>𝑦</m:t>
                        </m:r>
                      </m:e>
                      <m:sub>
                        <m:r>
                          <a:rPr lang="en-US" i="1">
                            <a:latin typeface="Cambria Math" panose="02040503050406030204" pitchFamily="18" charset="0"/>
                            <a:ea typeface="Times New Roman" panose="02020603050405020304" pitchFamily="18" charset="0"/>
                            <a:cs typeface="Times New Roman" panose="02020603050405020304" pitchFamily="18" charset="0"/>
                          </a:rPr>
                          <m:t>𝑖𝑡</m:t>
                        </m:r>
                      </m:sub>
                      <m:sup>
                        <m:d>
                          <m:dPr>
                            <m:ctrlPr>
                              <a:rPr lang="en-NZ" i="1">
                                <a:effectLst/>
                                <a:latin typeface="Cambria Math" panose="020405030504060302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h𝑝</m:t>
                            </m:r>
                          </m:e>
                        </m:d>
                      </m:sup>
                    </m:sSubSup>
                    <m:r>
                      <a:rPr lang="en-US" i="1">
                        <a:latin typeface="Cambria Math" panose="02040503050406030204" pitchFamily="18" charset="0"/>
                        <a:ea typeface="Times New Roman" panose="02020603050405020304" pitchFamily="18" charset="0"/>
                        <a:cs typeface="Times New Roman" panose="02020603050405020304" pitchFamily="18" charset="0"/>
                      </a:rPr>
                      <m:t>=0</m:t>
                    </m:r>
                  </m:oMath>
                </a14:m>
                <a:r>
                  <a:rPr lang="en-NZ" dirty="0" smtClean="0"/>
                  <a:t> </a:t>
                </a:r>
                <a:r>
                  <a:rPr lang="en-US" dirty="0">
                    <a:latin typeface="Times New Roman" panose="02020603050405020304" pitchFamily="18" charset="0"/>
                    <a:ea typeface="Times New Roman" panose="02020603050405020304" pitchFamily="18" charset="0"/>
                  </a:rPr>
                  <a:t>and</a:t>
                </a:r>
                <a:r>
                  <a:rPr lang="en-NZ" dirty="0" smtClean="0"/>
                  <a:t> </a:t>
                </a:r>
                <a14:m>
                  <m:oMath xmlns:m="http://schemas.openxmlformats.org/officeDocument/2006/math">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NZ" b="0" i="1" smtClean="0">
                        <a:solidFill>
                          <a:schemeClr val="dk1"/>
                        </a:solidFill>
                        <a:latin typeface="Cambria Math" panose="02040503050406030204" pitchFamily="18" charset="0"/>
                      </a:rPr>
                      <m:t>=0</m:t>
                    </m:r>
                  </m:oMath>
                </a14:m>
                <a:r>
                  <a:rPr lang="en-NZ" dirty="0" smtClean="0"/>
                  <a:t>,</a:t>
                </a:r>
                <a:endParaRPr lang="en-NZ" dirty="0"/>
              </a:p>
            </p:txBody>
          </p:sp>
        </mc:Choice>
        <mc:Fallback xmlns="">
          <p:sp>
            <p:nvSpPr>
              <p:cNvPr id="8" name="Rectangle 7"/>
              <p:cNvSpPr>
                <a:spLocks noRot="1" noChangeAspect="1" noMove="1" noResize="1" noEditPoints="1" noAdjustHandles="1" noChangeArrowheads="1" noChangeShapeType="1" noTextEdit="1"/>
              </p:cNvSpPr>
              <p:nvPr/>
            </p:nvSpPr>
            <p:spPr>
              <a:xfrm>
                <a:off x="2538984" y="4525545"/>
                <a:ext cx="3225755" cy="444161"/>
              </a:xfrm>
              <a:prstGeom prst="rect">
                <a:avLst/>
              </a:prstGeom>
              <a:blipFill>
                <a:blip r:embed="rId5"/>
                <a:stretch>
                  <a:fillRect l="-1701" r="-378" b="-17808"/>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2538984" y="5249515"/>
                <a:ext cx="7318248" cy="50687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Sup>
                        <m:sSubSupPr>
                          <m:ctrlPr>
                            <a:rPr lang="en-NZ" i="1" smtClean="0">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2</m:t>
                              </m:r>
                            </m:e>
                          </m:d>
                        </m:sup>
                      </m:sSubSup>
                      <m:r>
                        <a:rPr lang="en-NZ" i="0">
                          <a:latin typeface="Cambria Math" panose="02040503050406030204" pitchFamily="18" charset="0"/>
                        </a:rPr>
                        <m:t>=</m:t>
                      </m:r>
                      <m:r>
                        <a:rPr lang="en-NZ" b="1" i="1">
                          <a:latin typeface="Cambria Math" panose="02040503050406030204" pitchFamily="18" charset="0"/>
                        </a:rPr>
                        <m:t>𝟏</m:t>
                      </m:r>
                      <m:d>
                        <m:dPr>
                          <m:ctrlPr>
                            <a:rPr lang="en-NZ" i="1">
                              <a:latin typeface="Cambria Math" panose="02040503050406030204" pitchFamily="18" charset="0"/>
                            </a:rPr>
                          </m:ctrlPr>
                        </m:dPr>
                        <m:e>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b="0" i="0" smtClean="0">
                                  <a:latin typeface="Cambria Math" panose="02040503050406030204" pitchFamily="18" charset="0"/>
                                </a:rPr>
                                <m:t>3</m:t>
                              </m:r>
                              <m:r>
                                <a:rPr lang="en-NZ">
                                  <a:latin typeface="Cambria Math" panose="02040503050406030204" pitchFamily="18" charset="0"/>
                                </a:rPr>
                                <m:t>1</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i="1">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b="0" i="0" smtClean="0">
                                  <a:latin typeface="Cambria Math" panose="02040503050406030204" pitchFamily="18" charset="0"/>
                                </a:rPr>
                                <m:t>3</m:t>
                              </m:r>
                              <m:r>
                                <a:rPr lang="en-NZ">
                                  <a:latin typeface="Cambria Math" panose="02040503050406030204" pitchFamily="18" charset="0"/>
                                </a:rPr>
                                <m:t>2</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i="1">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2</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b="0" i="0" smtClean="0">
                                  <a:latin typeface="Cambria Math" panose="02040503050406030204" pitchFamily="18" charset="0"/>
                                </a:rPr>
                                <m:t>3</m:t>
                              </m:r>
                              <m:r>
                                <a:rPr lang="en-NZ">
                                  <a:latin typeface="Cambria Math" panose="02040503050406030204" pitchFamily="18" charset="0"/>
                                </a:rPr>
                                <m:t>3</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𝑖𝑡</m:t>
                              </m:r>
                              <m:r>
                                <a:rPr lang="en-NZ" i="1">
                                  <a:solidFill>
                                    <a:schemeClr val="dk1"/>
                                  </a:solidFill>
                                  <a:latin typeface="Cambria Math" panose="02040503050406030204" pitchFamily="18" charset="0"/>
                                </a:rPr>
                                <m:t>−1</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3</m:t>
                                  </m:r>
                                </m:e>
                              </m:d>
                            </m:sup>
                          </m:sSubSup>
                          <m:r>
                            <a:rPr lang="en-NZ">
                              <a:latin typeface="Cambria Math" panose="02040503050406030204" pitchFamily="18" charset="0"/>
                            </a:rPr>
                            <m:t>+</m:t>
                          </m:r>
                          <m:sSubSup>
                            <m:sSubSupPr>
                              <m:ctrlPr>
                                <a:rPr lang="en-NZ" i="1">
                                  <a:latin typeface="Cambria Math" panose="02040503050406030204" pitchFamily="18" charset="0"/>
                                </a:rPr>
                              </m:ctrlPr>
                            </m:sSubSupPr>
                            <m:e>
                              <m:r>
                                <a:rPr lang="en-NZ" i="1">
                                  <a:latin typeface="Cambria Math" panose="02040503050406030204" pitchFamily="18" charset="0"/>
                                </a:rPr>
                                <m:t>𝑥</m:t>
                              </m:r>
                            </m:e>
                            <m:sub>
                              <m:r>
                                <a:rPr lang="en-NZ" b="0" i="1" smtClean="0">
                                  <a:latin typeface="Cambria Math" panose="02040503050406030204" pitchFamily="18" charset="0"/>
                                </a:rPr>
                                <m:t>3</m:t>
                              </m:r>
                              <m:r>
                                <a:rPr lang="en-NZ" i="1">
                                  <a:latin typeface="Cambria Math" panose="02040503050406030204" pitchFamily="18" charset="0"/>
                                </a:rPr>
                                <m:t>𝑖𝑡</m:t>
                              </m:r>
                            </m:sub>
                            <m:sup>
                              <m:r>
                                <a:rPr lang="en-NZ">
                                  <a:latin typeface="Cambria Math" panose="02040503050406030204" pitchFamily="18" charset="0"/>
                                </a:rPr>
                                <m:t>′</m:t>
                              </m:r>
                            </m:sup>
                          </m:sSubSup>
                          <m:sSub>
                            <m:sSubPr>
                              <m:ctrlPr>
                                <a:rPr lang="en-NZ" i="1">
                                  <a:latin typeface="Cambria Math" panose="02040503050406030204" pitchFamily="18" charset="0"/>
                                </a:rPr>
                              </m:ctrlPr>
                            </m:sSubPr>
                            <m:e>
                              <m:r>
                                <a:rPr lang="en-NZ" i="1">
                                  <a:latin typeface="Cambria Math" panose="02040503050406030204" pitchFamily="18" charset="0"/>
                                </a:rPr>
                                <m:t>𝛽</m:t>
                              </m:r>
                            </m:e>
                            <m:sub>
                              <m:r>
                                <a:rPr lang="en-NZ" b="0" i="1" smtClean="0">
                                  <a:latin typeface="Cambria Math" panose="02040503050406030204" pitchFamily="18" charset="0"/>
                                </a:rPr>
                                <m:t>3</m:t>
                              </m:r>
                            </m:sub>
                          </m:sSub>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𝛼</m:t>
                              </m:r>
                            </m:e>
                            <m:sub>
                              <m:r>
                                <a:rPr lang="en-NZ" b="0" i="1" smtClean="0">
                                  <a:latin typeface="Cambria Math" panose="02040503050406030204" pitchFamily="18" charset="0"/>
                                </a:rPr>
                                <m:t>3</m:t>
                              </m:r>
                              <m:r>
                                <a:rPr lang="en-NZ" i="1">
                                  <a:latin typeface="Cambria Math" panose="02040503050406030204" pitchFamily="18" charset="0"/>
                                </a:rPr>
                                <m:t>𝑖</m:t>
                              </m:r>
                            </m:sub>
                          </m:sSub>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𝑢</m:t>
                              </m:r>
                            </m:e>
                            <m:sub>
                              <m:r>
                                <a:rPr lang="en-NZ" b="0" i="1" smtClean="0">
                                  <a:latin typeface="Cambria Math" panose="02040503050406030204" pitchFamily="18" charset="0"/>
                                </a:rPr>
                                <m:t>3</m:t>
                              </m:r>
                              <m:r>
                                <a:rPr lang="en-NZ" i="1">
                                  <a:latin typeface="Cambria Math" panose="02040503050406030204" pitchFamily="18" charset="0"/>
                                </a:rPr>
                                <m:t>𝑖𝑡</m:t>
                              </m:r>
                            </m:sub>
                          </m:sSub>
                          <m:r>
                            <a:rPr lang="en-NZ">
                              <a:latin typeface="Cambria Math" panose="02040503050406030204" pitchFamily="18" charset="0"/>
                            </a:rPr>
                            <m:t>&gt;0</m:t>
                          </m:r>
                        </m:e>
                      </m:d>
                    </m:oMath>
                  </m:oMathPara>
                </a14:m>
                <a:endParaRPr lang="en-NZ" dirty="0"/>
              </a:p>
            </p:txBody>
          </p:sp>
        </mc:Choice>
        <mc:Fallback xmlns="">
          <p:sp>
            <p:nvSpPr>
              <p:cNvPr id="9" name="Rectangle 8"/>
              <p:cNvSpPr>
                <a:spLocks noRot="1" noChangeAspect="1" noMove="1" noResize="1" noEditPoints="1" noAdjustHandles="1" noChangeArrowheads="1" noChangeShapeType="1" noTextEdit="1"/>
              </p:cNvSpPr>
              <p:nvPr/>
            </p:nvSpPr>
            <p:spPr>
              <a:xfrm>
                <a:off x="2538984" y="5249515"/>
                <a:ext cx="7318248" cy="506870"/>
              </a:xfrm>
              <a:prstGeom prst="rect">
                <a:avLst/>
              </a:prstGeom>
              <a:blipFill>
                <a:blip r:embed="rId6"/>
                <a:stretch>
                  <a:fillRect/>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25</a:t>
            </a:fld>
            <a:endParaRPr lang="en-NZ"/>
          </a:p>
        </p:txBody>
      </p:sp>
    </p:spTree>
    <p:extLst>
      <p:ext uri="{BB962C8B-B14F-4D97-AF65-F5344CB8AC3E}">
        <p14:creationId xmlns:p14="http://schemas.microsoft.com/office/powerpoint/2010/main" val="519549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Econometric Model</a:t>
            </a:r>
            <a:endParaRPr lang="en-NZ" dirty="0">
              <a:solidFill>
                <a:schemeClr val="bg1"/>
              </a:solidFill>
              <a:latin typeface="+mj-lt"/>
            </a:endParaRPr>
          </a:p>
        </p:txBody>
      </p:sp>
      <p:sp>
        <p:nvSpPr>
          <p:cNvPr id="2" name="Rectangle 1"/>
          <p:cNvSpPr/>
          <p:nvPr/>
        </p:nvSpPr>
        <p:spPr>
          <a:xfrm>
            <a:off x="533400" y="1284839"/>
            <a:ext cx="11042904" cy="707886"/>
          </a:xfrm>
          <a:prstGeom prst="rect">
            <a:avLst/>
          </a:prstGeom>
        </p:spPr>
        <p:txBody>
          <a:bodyPr wrap="square">
            <a:spAutoFit/>
          </a:bodyPr>
          <a:lstStyle/>
          <a:p>
            <a:r>
              <a:rPr lang="en-US" sz="2000" dirty="0"/>
              <a:t>To take care of the “initial conditions problem”, we follow the suggestion of Wooldridge (2005) by applying a conditional random-intercept model:</a:t>
            </a:r>
            <a:endParaRPr lang="en-NZ" sz="2000" dirty="0"/>
          </a:p>
        </p:txBody>
      </p:sp>
      <mc:AlternateContent xmlns:mc="http://schemas.openxmlformats.org/markup-compatibility/2006" xmlns:a14="http://schemas.microsoft.com/office/drawing/2010/main">
        <mc:Choice Requires="a14">
          <p:sp>
            <p:nvSpPr>
              <p:cNvPr id="3" name="Rectangle 2"/>
              <p:cNvSpPr/>
              <p:nvPr/>
            </p:nvSpPr>
            <p:spPr>
              <a:xfrm>
                <a:off x="3430524" y="2150364"/>
                <a:ext cx="5330952" cy="45948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panose="02040503050406030204" pitchFamily="18" charset="0"/>
                            </a:rPr>
                          </m:ctrlPr>
                        </m:sSubPr>
                        <m:e>
                          <m:r>
                            <a:rPr lang="en-NZ" i="1">
                              <a:latin typeface="Cambria Math" panose="02040503050406030204" pitchFamily="18" charset="0"/>
                            </a:rPr>
                            <m:t>𝛼</m:t>
                          </m:r>
                        </m:e>
                        <m:sub>
                          <m:r>
                            <a:rPr lang="en-NZ" i="1">
                              <a:latin typeface="Cambria Math" panose="02040503050406030204" pitchFamily="18" charset="0"/>
                            </a:rPr>
                            <m:t>𝑗𝑖</m:t>
                          </m:r>
                        </m:sub>
                      </m:sSub>
                      <m:r>
                        <a:rPr lang="en-NZ" i="0">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𝜋</m:t>
                          </m:r>
                        </m:e>
                        <m:sub>
                          <m:r>
                            <a:rPr lang="en-NZ" i="1">
                              <a:latin typeface="Cambria Math" panose="02040503050406030204" pitchFamily="18" charset="0"/>
                            </a:rPr>
                            <m:t>𝑗</m:t>
                          </m:r>
                          <m:r>
                            <a:rPr lang="en-NZ" i="0">
                              <a:latin typeface="Cambria Math" panose="02040503050406030204" pitchFamily="18" charset="0"/>
                            </a:rPr>
                            <m:t>1</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m:t>
                          </m:r>
                          <m:r>
                            <a:rPr lang="en-NZ" b="0" i="1" smtClean="0">
                              <a:solidFill>
                                <a:schemeClr val="dk1"/>
                              </a:solidFill>
                              <a:latin typeface="Cambria Math" panose="02040503050406030204" pitchFamily="18" charset="0"/>
                            </a:rPr>
                            <m:t>0</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1</m:t>
                              </m:r>
                            </m:e>
                          </m:d>
                        </m:sup>
                      </m:sSubSup>
                      <m:r>
                        <a:rPr lang="en-NZ" i="0">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i="1">
                              <a:latin typeface="Cambria Math" panose="02040503050406030204" pitchFamily="18" charset="0"/>
                            </a:rPr>
                            <m:t>𝑗</m:t>
                          </m:r>
                          <m:r>
                            <a:rPr lang="en-NZ" i="0">
                              <a:latin typeface="Cambria Math" panose="02040503050406030204" pitchFamily="18" charset="0"/>
                            </a:rPr>
                            <m:t>2</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m:t>
                          </m:r>
                          <m:r>
                            <a:rPr lang="en-NZ" i="1">
                              <a:solidFill>
                                <a:schemeClr val="dk1"/>
                              </a:solidFill>
                              <a:latin typeface="Cambria Math" panose="02040503050406030204" pitchFamily="18" charset="0"/>
                            </a:rPr>
                            <m:t>0</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2</m:t>
                              </m:r>
                            </m:e>
                          </m:d>
                        </m:sup>
                      </m:sSubSup>
                      <m:r>
                        <a:rPr lang="en-NZ">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𝛾</m:t>
                          </m:r>
                        </m:e>
                        <m:sub>
                          <m:r>
                            <a:rPr lang="en-NZ" i="1">
                              <a:latin typeface="Cambria Math" panose="02040503050406030204" pitchFamily="18" charset="0"/>
                            </a:rPr>
                            <m:t>𝑗</m:t>
                          </m:r>
                          <m:r>
                            <a:rPr lang="en-NZ" b="0" i="0" smtClean="0">
                              <a:latin typeface="Cambria Math" panose="02040503050406030204" pitchFamily="18" charset="0"/>
                            </a:rPr>
                            <m:t>3</m:t>
                          </m:r>
                        </m:sub>
                      </m:sSub>
                      <m:sSubSup>
                        <m:sSubSupPr>
                          <m:ctrlPr>
                            <a:rPr lang="en-NZ" i="1">
                              <a:solidFill>
                                <a:schemeClr val="dk1"/>
                              </a:solidFill>
                              <a:latin typeface="Cambria Math" panose="02040503050406030204" pitchFamily="18" charset="0"/>
                            </a:rPr>
                          </m:ctrlPr>
                        </m:sSubSupPr>
                        <m:e>
                          <m:r>
                            <a:rPr lang="en-US" i="1">
                              <a:solidFill>
                                <a:schemeClr val="dk1"/>
                              </a:solidFill>
                              <a:latin typeface="Cambria Math" panose="02040503050406030204" pitchFamily="18" charset="0"/>
                            </a:rPr>
                            <m:t>𝑦</m:t>
                          </m:r>
                        </m:e>
                        <m:sub>
                          <m:r>
                            <a:rPr lang="en-US" i="1">
                              <a:solidFill>
                                <a:schemeClr val="dk1"/>
                              </a:solidFill>
                              <a:latin typeface="Cambria Math" panose="02040503050406030204" pitchFamily="18" charset="0"/>
                            </a:rPr>
                            <m:t>𝑖</m:t>
                          </m:r>
                          <m:r>
                            <a:rPr lang="en-NZ" i="1">
                              <a:solidFill>
                                <a:schemeClr val="dk1"/>
                              </a:solidFill>
                              <a:latin typeface="Cambria Math" panose="02040503050406030204" pitchFamily="18" charset="0"/>
                            </a:rPr>
                            <m:t>0</m:t>
                          </m:r>
                        </m:sub>
                        <m:sup>
                          <m:d>
                            <m:dPr>
                              <m:ctrlPr>
                                <a:rPr lang="en-NZ" i="1">
                                  <a:solidFill>
                                    <a:schemeClr val="dk1"/>
                                  </a:solidFill>
                                  <a:latin typeface="Cambria Math" panose="02040503050406030204" pitchFamily="18" charset="0"/>
                                </a:rPr>
                              </m:ctrlPr>
                            </m:dPr>
                            <m:e>
                              <m:r>
                                <a:rPr lang="en-NZ" i="1">
                                  <a:solidFill>
                                    <a:schemeClr val="dk1"/>
                                  </a:solidFill>
                                  <a:latin typeface="Cambria Math" panose="02040503050406030204" pitchFamily="18" charset="0"/>
                                </a:rPr>
                                <m:t>𝑙𝑝</m:t>
                              </m:r>
                              <m:r>
                                <a:rPr lang="en-NZ" i="1">
                                  <a:solidFill>
                                    <a:schemeClr val="dk1"/>
                                  </a:solidFill>
                                  <a:latin typeface="Cambria Math" panose="02040503050406030204" pitchFamily="18" charset="0"/>
                                </a:rPr>
                                <m:t> 3</m:t>
                              </m:r>
                            </m:e>
                          </m:d>
                        </m:sup>
                      </m:sSubSup>
                      <m:r>
                        <a:rPr lang="en-NZ" i="0">
                          <a:latin typeface="Cambria Math" panose="02040503050406030204" pitchFamily="18" charset="0"/>
                        </a:rPr>
                        <m:t>+</m:t>
                      </m:r>
                      <m:sSubSup>
                        <m:sSubSupPr>
                          <m:ctrlPr>
                            <a:rPr lang="en-NZ" i="1">
                              <a:latin typeface="Cambria Math" panose="02040503050406030204" pitchFamily="18" charset="0"/>
                            </a:rPr>
                          </m:ctrlPr>
                        </m:sSubSupPr>
                        <m:e>
                          <m:acc>
                            <m:accPr>
                              <m:chr m:val="̅"/>
                              <m:ctrlPr>
                                <a:rPr lang="en-NZ" i="1">
                                  <a:latin typeface="Cambria Math" panose="02040503050406030204" pitchFamily="18" charset="0"/>
                                </a:rPr>
                              </m:ctrlPr>
                            </m:accPr>
                            <m:e>
                              <m:r>
                                <a:rPr lang="en-NZ" i="1">
                                  <a:latin typeface="Cambria Math" panose="02040503050406030204" pitchFamily="18" charset="0"/>
                                </a:rPr>
                                <m:t>𝑥</m:t>
                              </m:r>
                            </m:e>
                          </m:acc>
                        </m:e>
                        <m:sub>
                          <m:r>
                            <a:rPr lang="en-NZ" i="1">
                              <a:latin typeface="Cambria Math" panose="02040503050406030204" pitchFamily="18" charset="0"/>
                            </a:rPr>
                            <m:t>𝑗𝑖𝑡</m:t>
                          </m:r>
                        </m:sub>
                        <m:sup>
                          <m:r>
                            <a:rPr lang="en-NZ" i="0">
                              <a:latin typeface="Cambria Math" panose="02040503050406030204" pitchFamily="18" charset="0"/>
                            </a:rPr>
                            <m:t>′</m:t>
                          </m:r>
                        </m:sup>
                      </m:sSubSup>
                      <m:sSub>
                        <m:sSubPr>
                          <m:ctrlPr>
                            <a:rPr lang="en-NZ" i="1">
                              <a:latin typeface="Cambria Math" panose="02040503050406030204" pitchFamily="18" charset="0"/>
                            </a:rPr>
                          </m:ctrlPr>
                        </m:sSubPr>
                        <m:e>
                          <m:r>
                            <a:rPr lang="en-NZ" i="1">
                              <a:latin typeface="Cambria Math" panose="02040503050406030204" pitchFamily="18" charset="0"/>
                            </a:rPr>
                            <m:t>𝛿</m:t>
                          </m:r>
                        </m:e>
                        <m:sub>
                          <m:r>
                            <a:rPr lang="en-NZ" i="1">
                              <a:latin typeface="Cambria Math" panose="02040503050406030204" pitchFamily="18" charset="0"/>
                            </a:rPr>
                            <m:t>𝑗</m:t>
                          </m:r>
                        </m:sub>
                      </m:sSub>
                      <m:r>
                        <a:rPr lang="en-NZ" i="0">
                          <a:latin typeface="Cambria Math" panose="02040503050406030204" pitchFamily="18" charset="0"/>
                        </a:rPr>
                        <m:t>+</m:t>
                      </m:r>
                      <m:sSub>
                        <m:sSubPr>
                          <m:ctrlPr>
                            <a:rPr lang="en-NZ" i="1">
                              <a:latin typeface="Cambria Math" panose="02040503050406030204" pitchFamily="18" charset="0"/>
                            </a:rPr>
                          </m:ctrlPr>
                        </m:sSubPr>
                        <m:e>
                          <m:r>
                            <a:rPr lang="en-NZ" i="1">
                              <a:latin typeface="Cambria Math" panose="02040503050406030204" pitchFamily="18" charset="0"/>
                            </a:rPr>
                            <m:t>𝜅</m:t>
                          </m:r>
                        </m:e>
                        <m:sub>
                          <m:r>
                            <a:rPr lang="en-NZ" i="1">
                              <a:latin typeface="Cambria Math" panose="02040503050406030204" pitchFamily="18" charset="0"/>
                            </a:rPr>
                            <m:t>𝑗𝑖</m:t>
                          </m:r>
                        </m:sub>
                      </m:sSub>
                    </m:oMath>
                  </m:oMathPara>
                </a14:m>
                <a:endParaRPr lang="en-NZ" dirty="0"/>
              </a:p>
            </p:txBody>
          </p:sp>
        </mc:Choice>
        <mc:Fallback xmlns="">
          <p:sp>
            <p:nvSpPr>
              <p:cNvPr id="3" name="Rectangle 2"/>
              <p:cNvSpPr>
                <a:spLocks noRot="1" noChangeAspect="1" noMove="1" noResize="1" noEditPoints="1" noAdjustHandles="1" noChangeArrowheads="1" noChangeShapeType="1" noTextEdit="1"/>
              </p:cNvSpPr>
              <p:nvPr/>
            </p:nvSpPr>
            <p:spPr>
              <a:xfrm>
                <a:off x="3430524" y="2150364"/>
                <a:ext cx="5330952" cy="459485"/>
              </a:xfrm>
              <a:prstGeom prst="rect">
                <a:avLst/>
              </a:prstGeom>
              <a:blipFill>
                <a:blip r:embed="rId2"/>
                <a:stretch>
                  <a:fillRect b="-666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533400" y="2767488"/>
                <a:ext cx="4470326" cy="506870"/>
              </a:xfrm>
              <a:prstGeom prst="rect">
                <a:avLst/>
              </a:prstGeom>
            </p:spPr>
            <p:txBody>
              <a:bodyPr wrap="none">
                <a:spAutoFit/>
              </a:bodyPr>
              <a:lstStyle/>
              <a:p>
                <a:r>
                  <a:rPr lang="en-US" dirty="0" smtClean="0"/>
                  <a:t>wi</a:t>
                </a:r>
                <a:r>
                  <a:rPr lang="en-US" dirty="0"/>
                  <a:t>th </a:t>
                </a:r>
                <a14:m>
                  <m:oMath xmlns:m="http://schemas.openxmlformats.org/officeDocument/2006/math">
                    <m:r>
                      <a:rPr lang="en-US" i="1">
                        <a:latin typeface="Cambria Math" panose="02040503050406030204" pitchFamily="18" charset="0"/>
                        <a:ea typeface="Times New Roman" panose="02020603050405020304" pitchFamily="18" charset="0"/>
                        <a:cs typeface="Times New Roman" panose="02020603050405020304" pitchFamily="18" charset="0"/>
                      </a:rPr>
                      <m:t>𝑗</m:t>
                    </m:r>
                    <m:r>
                      <a:rPr lang="en-US" i="1">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NZ" i="1">
                            <a:effectLst/>
                            <a:latin typeface="Cambria Math" panose="020405030504060302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1,2</m:t>
                        </m:r>
                        <m:r>
                          <a:rPr lang="en-NZ" b="0" i="1" smtClean="0">
                            <a:latin typeface="Cambria Math" panose="02040503050406030204" pitchFamily="18" charset="0"/>
                            <a:ea typeface="Times New Roman" panose="02020603050405020304" pitchFamily="18" charset="0"/>
                            <a:cs typeface="Times New Roman" panose="02020603050405020304" pitchFamily="18" charset="0"/>
                          </a:rPr>
                          <m:t>,3</m:t>
                        </m:r>
                      </m:e>
                    </m:d>
                    <m:r>
                      <a:rPr lang="en-NZ" b="0" i="0" smtClean="0">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NZ" i="1">
                            <a:latin typeface="Cambria Math" panose="02040503050406030204" pitchFamily="18" charset="0"/>
                          </a:rPr>
                        </m:ctrlPr>
                      </m:sSubPr>
                      <m:e>
                        <m:r>
                          <a:rPr lang="en-US" i="1">
                            <a:latin typeface="Cambria Math" panose="02040503050406030204" pitchFamily="18" charset="0"/>
                          </a:rPr>
                          <m:t>𝑢</m:t>
                        </m:r>
                      </m:e>
                      <m:sub>
                        <m:r>
                          <a:rPr lang="en-US" i="1">
                            <a:latin typeface="Cambria Math" panose="02040503050406030204" pitchFamily="18" charset="0"/>
                          </a:rPr>
                          <m:t>𝑗𝑖𝑡</m:t>
                        </m:r>
                      </m:sub>
                    </m:sSub>
                    <m:r>
                      <a:rPr lang="en-US" i="1">
                        <a:latin typeface="Cambria Math" panose="02040503050406030204" pitchFamily="18" charset="0"/>
                      </a:rPr>
                      <m:t>~</m:t>
                    </m:r>
                    <m:r>
                      <a:rPr lang="en-US" i="1">
                        <a:latin typeface="Cambria Math" panose="02040503050406030204" pitchFamily="18" charset="0"/>
                      </a:rPr>
                      <m:t>𝑁</m:t>
                    </m:r>
                    <m:d>
                      <m:dPr>
                        <m:ctrlPr>
                          <a:rPr lang="en-NZ" i="1">
                            <a:latin typeface="Cambria Math" panose="02040503050406030204" pitchFamily="18" charset="0"/>
                          </a:rPr>
                        </m:ctrlPr>
                      </m:dPr>
                      <m:e>
                        <m:r>
                          <a:rPr lang="en-US" i="1">
                            <a:latin typeface="Cambria Math" panose="02040503050406030204" pitchFamily="18" charset="0"/>
                          </a:rPr>
                          <m:t>0,1</m:t>
                        </m:r>
                      </m:e>
                    </m:d>
                  </m:oMath>
                </a14:m>
                <a:r>
                  <a:rPr lang="en-NZ" dirty="0" smtClean="0"/>
                  <a:t>, </a:t>
                </a:r>
                <a14:m>
                  <m:oMath xmlns:m="http://schemas.openxmlformats.org/officeDocument/2006/math">
                    <m:sSub>
                      <m:sSubPr>
                        <m:ctrlPr>
                          <a:rPr lang="en-NZ" i="1">
                            <a:latin typeface="Cambria Math" panose="02040503050406030204" pitchFamily="18" charset="0"/>
                          </a:rPr>
                        </m:ctrlPr>
                      </m:sSubPr>
                      <m:e>
                        <m:r>
                          <a:rPr lang="en-US" i="1">
                            <a:latin typeface="Cambria Math" panose="02040503050406030204" pitchFamily="18" charset="0"/>
                          </a:rPr>
                          <m:t>𝜅</m:t>
                        </m:r>
                      </m:e>
                      <m:sub>
                        <m:r>
                          <a:rPr lang="en-US" i="1">
                            <a:latin typeface="Cambria Math" panose="02040503050406030204" pitchFamily="18" charset="0"/>
                          </a:rPr>
                          <m:t>𝑗𝑖</m:t>
                        </m:r>
                      </m:sub>
                    </m:sSub>
                    <m:r>
                      <a:rPr lang="en-US" i="1">
                        <a:latin typeface="Cambria Math" panose="02040503050406030204" pitchFamily="18" charset="0"/>
                      </a:rPr>
                      <m:t>~</m:t>
                    </m:r>
                    <m:r>
                      <a:rPr lang="en-US" i="1">
                        <a:latin typeface="Cambria Math" panose="02040503050406030204" pitchFamily="18" charset="0"/>
                      </a:rPr>
                      <m:t>𝑁</m:t>
                    </m:r>
                    <m:d>
                      <m:dPr>
                        <m:ctrlPr>
                          <a:rPr lang="en-NZ" i="1">
                            <a:latin typeface="Cambria Math" panose="02040503050406030204" pitchFamily="18" charset="0"/>
                          </a:rPr>
                        </m:ctrlPr>
                      </m:dPr>
                      <m:e>
                        <m:r>
                          <a:rPr lang="en-US" i="1">
                            <a:latin typeface="Cambria Math" panose="02040503050406030204" pitchFamily="18" charset="0"/>
                          </a:rPr>
                          <m:t>0,</m:t>
                        </m:r>
                        <m:sSubSup>
                          <m:sSubSupPr>
                            <m:ctrlPr>
                              <a:rPr lang="en-NZ" i="1">
                                <a:latin typeface="Cambria Math" panose="02040503050406030204" pitchFamily="18" charset="0"/>
                              </a:rPr>
                            </m:ctrlPr>
                          </m:sSubSupPr>
                          <m:e>
                            <m:r>
                              <a:rPr lang="en-US" i="1">
                                <a:latin typeface="Cambria Math" panose="02040503050406030204" pitchFamily="18" charset="0"/>
                              </a:rPr>
                              <m:t>𝜎</m:t>
                            </m:r>
                          </m:e>
                          <m:sub>
                            <m:sSub>
                              <m:sSubPr>
                                <m:ctrlPr>
                                  <a:rPr lang="en-NZ" i="1">
                                    <a:latin typeface="Cambria Math" panose="02040503050406030204" pitchFamily="18" charset="0"/>
                                  </a:rPr>
                                </m:ctrlPr>
                              </m:sSubPr>
                              <m:e>
                                <m:r>
                                  <a:rPr lang="en-US" i="1">
                                    <a:latin typeface="Cambria Math" panose="02040503050406030204" pitchFamily="18" charset="0"/>
                                  </a:rPr>
                                  <m:t>𝜅</m:t>
                                </m:r>
                              </m:e>
                              <m:sub>
                                <m:r>
                                  <a:rPr lang="en-US" i="1">
                                    <a:latin typeface="Cambria Math" panose="02040503050406030204" pitchFamily="18" charset="0"/>
                                  </a:rPr>
                                  <m:t>𝑗</m:t>
                                </m:r>
                              </m:sub>
                            </m:sSub>
                          </m:sub>
                          <m:sup>
                            <m:r>
                              <a:rPr lang="en-US" i="1">
                                <a:latin typeface="Cambria Math" panose="02040503050406030204" pitchFamily="18" charset="0"/>
                              </a:rPr>
                              <m:t>2</m:t>
                            </m:r>
                          </m:sup>
                        </m:sSubSup>
                      </m:e>
                    </m:d>
                    <m:r>
                      <a:rPr lang="en-NZ" b="0" i="1" smtClean="0">
                        <a:latin typeface="Cambria Math" panose="02040503050406030204" pitchFamily="18" charset="0"/>
                      </a:rPr>
                      <m:t>.</m:t>
                    </m:r>
                  </m:oMath>
                </a14:m>
                <a:endParaRPr lang="en-NZ" dirty="0"/>
              </a:p>
            </p:txBody>
          </p:sp>
        </mc:Choice>
        <mc:Fallback xmlns="">
          <p:sp>
            <p:nvSpPr>
              <p:cNvPr id="4" name="Rectangle 3"/>
              <p:cNvSpPr>
                <a:spLocks noRot="1" noChangeAspect="1" noMove="1" noResize="1" noEditPoints="1" noAdjustHandles="1" noChangeArrowheads="1" noChangeShapeType="1" noTextEdit="1"/>
              </p:cNvSpPr>
              <p:nvPr/>
            </p:nvSpPr>
            <p:spPr>
              <a:xfrm>
                <a:off x="533400" y="2767488"/>
                <a:ext cx="4470326" cy="506870"/>
              </a:xfrm>
              <a:prstGeom prst="rect">
                <a:avLst/>
              </a:prstGeom>
              <a:blipFill>
                <a:blip r:embed="rId3"/>
                <a:stretch>
                  <a:fillRect l="-1228" b="-6024"/>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3430524" y="3431997"/>
                <a:ext cx="3980577" cy="9766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NZ" i="1" smtClean="0">
                          <a:latin typeface="Cambria Math" panose="02040503050406030204" pitchFamily="18" charset="0"/>
                        </a:rPr>
                        <m:t>𝑀𝑆𝐿</m:t>
                      </m:r>
                      <m:r>
                        <a:rPr lang="en-NZ" i="0">
                          <a:latin typeface="Cambria Math" panose="02040503050406030204" pitchFamily="18" charset="0"/>
                        </a:rPr>
                        <m:t>=</m:t>
                      </m:r>
                      <m:nary>
                        <m:naryPr>
                          <m:chr m:val="∏"/>
                          <m:limLoc m:val="undOvr"/>
                          <m:ctrlPr>
                            <a:rPr lang="en-NZ" i="1">
                              <a:latin typeface="Cambria Math" panose="02040503050406030204" pitchFamily="18" charset="0"/>
                            </a:rPr>
                          </m:ctrlPr>
                        </m:naryPr>
                        <m:sub>
                          <m:r>
                            <a:rPr lang="en-NZ" i="1">
                              <a:latin typeface="Cambria Math" panose="02040503050406030204" pitchFamily="18" charset="0"/>
                            </a:rPr>
                            <m:t>𝑖</m:t>
                          </m:r>
                          <m:r>
                            <a:rPr lang="en-NZ" i="0">
                              <a:latin typeface="Cambria Math" panose="02040503050406030204" pitchFamily="18" charset="0"/>
                            </a:rPr>
                            <m:t>=1</m:t>
                          </m:r>
                        </m:sub>
                        <m:sup>
                          <m:r>
                            <a:rPr lang="en-NZ" i="1">
                              <a:latin typeface="Cambria Math" panose="02040503050406030204" pitchFamily="18" charset="0"/>
                            </a:rPr>
                            <m:t>𝑁</m:t>
                          </m:r>
                        </m:sup>
                        <m:e>
                          <m:f>
                            <m:fPr>
                              <m:ctrlPr>
                                <a:rPr lang="en-NZ" i="1">
                                  <a:latin typeface="Cambria Math" panose="02040503050406030204" pitchFamily="18" charset="0"/>
                                </a:rPr>
                              </m:ctrlPr>
                            </m:fPr>
                            <m:num>
                              <m:r>
                                <a:rPr lang="en-NZ" i="0">
                                  <a:latin typeface="Cambria Math" panose="02040503050406030204" pitchFamily="18" charset="0"/>
                                </a:rPr>
                                <m:t>1</m:t>
                              </m:r>
                            </m:num>
                            <m:den>
                              <m:r>
                                <a:rPr lang="en-NZ" i="1">
                                  <a:latin typeface="Cambria Math" panose="02040503050406030204" pitchFamily="18" charset="0"/>
                                </a:rPr>
                                <m:t>𝑅</m:t>
                              </m:r>
                            </m:den>
                          </m:f>
                          <m:nary>
                            <m:naryPr>
                              <m:chr m:val="∑"/>
                              <m:limLoc m:val="undOvr"/>
                              <m:ctrlPr>
                                <a:rPr lang="en-NZ" i="1">
                                  <a:latin typeface="Cambria Math" panose="02040503050406030204" pitchFamily="18" charset="0"/>
                                </a:rPr>
                              </m:ctrlPr>
                            </m:naryPr>
                            <m:sub>
                              <m:r>
                                <a:rPr lang="en-NZ" i="1">
                                  <a:latin typeface="Cambria Math" panose="02040503050406030204" pitchFamily="18" charset="0"/>
                                </a:rPr>
                                <m:t>𝑟</m:t>
                              </m:r>
                              <m:r>
                                <a:rPr lang="en-NZ" i="0">
                                  <a:latin typeface="Cambria Math" panose="02040503050406030204" pitchFamily="18" charset="0"/>
                                </a:rPr>
                                <m:t>=1</m:t>
                              </m:r>
                            </m:sub>
                            <m:sup>
                              <m:r>
                                <a:rPr lang="en-NZ" i="1">
                                  <a:latin typeface="Cambria Math" panose="02040503050406030204" pitchFamily="18" charset="0"/>
                                </a:rPr>
                                <m:t>𝑅</m:t>
                              </m:r>
                            </m:sup>
                            <m:e>
                              <m:d>
                                <m:dPr>
                                  <m:begChr m:val="{"/>
                                  <m:endChr m:val="}"/>
                                  <m:ctrlPr>
                                    <a:rPr lang="en-NZ" i="1">
                                      <a:latin typeface="Cambria Math" panose="02040503050406030204" pitchFamily="18" charset="0"/>
                                    </a:rPr>
                                  </m:ctrlPr>
                                </m:dPr>
                                <m:e>
                                  <m:nary>
                                    <m:naryPr>
                                      <m:chr m:val="∏"/>
                                      <m:limLoc m:val="undOvr"/>
                                      <m:ctrlPr>
                                        <a:rPr lang="en-NZ" i="1">
                                          <a:latin typeface="Cambria Math" panose="02040503050406030204" pitchFamily="18" charset="0"/>
                                        </a:rPr>
                                      </m:ctrlPr>
                                    </m:naryPr>
                                    <m:sub>
                                      <m:r>
                                        <a:rPr lang="en-NZ" i="1">
                                          <a:latin typeface="Cambria Math" panose="02040503050406030204" pitchFamily="18" charset="0"/>
                                        </a:rPr>
                                        <m:t>𝑡</m:t>
                                      </m:r>
                                      <m:r>
                                        <a:rPr lang="en-NZ" i="0">
                                          <a:latin typeface="Cambria Math" panose="02040503050406030204" pitchFamily="18" charset="0"/>
                                        </a:rPr>
                                        <m:t>=1</m:t>
                                      </m:r>
                                    </m:sub>
                                    <m:sup>
                                      <m:sSub>
                                        <m:sSubPr>
                                          <m:ctrlPr>
                                            <a:rPr lang="en-NZ" i="1">
                                              <a:latin typeface="Cambria Math" panose="02040503050406030204" pitchFamily="18" charset="0"/>
                                            </a:rPr>
                                          </m:ctrlPr>
                                        </m:sSubPr>
                                        <m:e>
                                          <m:r>
                                            <a:rPr lang="en-NZ" i="1">
                                              <a:latin typeface="Cambria Math" panose="02040503050406030204" pitchFamily="18" charset="0"/>
                                            </a:rPr>
                                            <m:t>𝑇</m:t>
                                          </m:r>
                                        </m:e>
                                        <m:sub>
                                          <m:r>
                                            <a:rPr lang="en-NZ" i="1">
                                              <a:latin typeface="Cambria Math" panose="02040503050406030204" pitchFamily="18" charset="0"/>
                                            </a:rPr>
                                            <m:t>𝑖</m:t>
                                          </m:r>
                                        </m:sub>
                                      </m:sSub>
                                    </m:sup>
                                    <m:e>
                                      <m:sSub>
                                        <m:sSubPr>
                                          <m:ctrlPr>
                                            <a:rPr lang="en-NZ" i="1">
                                              <a:latin typeface="Cambria Math" panose="02040503050406030204" pitchFamily="18" charset="0"/>
                                            </a:rPr>
                                          </m:ctrlPr>
                                        </m:sSubPr>
                                        <m:e>
                                          <m:r>
                                            <a:rPr lang="en-NZ" i="1">
                                              <a:latin typeface="Cambria Math" panose="02040503050406030204" pitchFamily="18" charset="0"/>
                                            </a:rPr>
                                            <m:t>𝑃</m:t>
                                          </m:r>
                                        </m:e>
                                        <m:sub>
                                          <m:r>
                                            <a:rPr lang="en-NZ" i="1">
                                              <a:latin typeface="Cambria Math" panose="02040503050406030204" pitchFamily="18" charset="0"/>
                                            </a:rPr>
                                            <m:t>𝑖𝑡</m:t>
                                          </m:r>
                                        </m:sub>
                                      </m:sSub>
                                      <m:d>
                                        <m:dPr>
                                          <m:ctrlPr>
                                            <a:rPr lang="en-NZ" i="1">
                                              <a:latin typeface="Cambria Math" panose="02040503050406030204" pitchFamily="18" charset="0"/>
                                            </a:rPr>
                                          </m:ctrlPr>
                                        </m:dPr>
                                        <m:e>
                                          <m:sSubSup>
                                            <m:sSubSupPr>
                                              <m:ctrlPr>
                                                <a:rPr lang="en-NZ" i="1">
                                                  <a:latin typeface="Cambria Math" panose="02040503050406030204" pitchFamily="18" charset="0"/>
                                                </a:rPr>
                                              </m:ctrlPr>
                                            </m:sSubSupPr>
                                            <m:e>
                                              <m:r>
                                                <a:rPr lang="en-NZ" i="1">
                                                  <a:latin typeface="Cambria Math" panose="02040503050406030204" pitchFamily="18" charset="0"/>
                                                </a:rPr>
                                                <m:t>𝜅</m:t>
                                              </m:r>
                                            </m:e>
                                            <m:sub>
                                              <m:r>
                                                <a:rPr lang="en-NZ" i="0">
                                                  <a:latin typeface="Cambria Math" panose="02040503050406030204" pitchFamily="18" charset="0"/>
                                                </a:rPr>
                                                <m:t>1</m:t>
                                              </m:r>
                                            </m:sub>
                                            <m:sup>
                                              <m:r>
                                                <a:rPr lang="en-NZ" i="1">
                                                  <a:latin typeface="Cambria Math" panose="02040503050406030204" pitchFamily="18" charset="0"/>
                                                </a:rPr>
                                                <m:t>𝑟</m:t>
                                              </m:r>
                                            </m:sup>
                                          </m:sSubSup>
                                          <m:r>
                                            <a:rPr lang="en-NZ" i="0">
                                              <a:latin typeface="Cambria Math" panose="02040503050406030204" pitchFamily="18" charset="0"/>
                                            </a:rPr>
                                            <m:t>,</m:t>
                                          </m:r>
                                          <m:sSubSup>
                                            <m:sSubSupPr>
                                              <m:ctrlPr>
                                                <a:rPr lang="en-NZ" i="1">
                                                  <a:latin typeface="Cambria Math" panose="02040503050406030204" pitchFamily="18" charset="0"/>
                                                </a:rPr>
                                              </m:ctrlPr>
                                            </m:sSubSupPr>
                                            <m:e>
                                              <m:r>
                                                <a:rPr lang="en-NZ" i="1">
                                                  <a:latin typeface="Cambria Math" panose="02040503050406030204" pitchFamily="18" charset="0"/>
                                                </a:rPr>
                                                <m:t>𝜅</m:t>
                                              </m:r>
                                            </m:e>
                                            <m:sub>
                                              <m:r>
                                                <a:rPr lang="en-NZ" i="0">
                                                  <a:latin typeface="Cambria Math" panose="02040503050406030204" pitchFamily="18" charset="0"/>
                                                </a:rPr>
                                                <m:t>2</m:t>
                                              </m:r>
                                            </m:sub>
                                            <m:sup>
                                              <m:r>
                                                <a:rPr lang="en-NZ" i="1">
                                                  <a:latin typeface="Cambria Math" panose="02040503050406030204" pitchFamily="18" charset="0"/>
                                                </a:rPr>
                                                <m:t>𝑟</m:t>
                                              </m:r>
                                            </m:sup>
                                          </m:sSubSup>
                                          <m:r>
                                            <a:rPr lang="en-NZ">
                                              <a:latin typeface="Cambria Math" panose="02040503050406030204" pitchFamily="18" charset="0"/>
                                            </a:rPr>
                                            <m:t>,</m:t>
                                          </m:r>
                                          <m:sSubSup>
                                            <m:sSubSupPr>
                                              <m:ctrlPr>
                                                <a:rPr lang="en-NZ" i="1">
                                                  <a:latin typeface="Cambria Math" panose="02040503050406030204" pitchFamily="18" charset="0"/>
                                                </a:rPr>
                                              </m:ctrlPr>
                                            </m:sSubSupPr>
                                            <m:e>
                                              <m:r>
                                                <a:rPr lang="en-NZ" i="1">
                                                  <a:latin typeface="Cambria Math" panose="02040503050406030204" pitchFamily="18" charset="0"/>
                                                </a:rPr>
                                                <m:t>𝜅</m:t>
                                              </m:r>
                                            </m:e>
                                            <m:sub>
                                              <m:r>
                                                <a:rPr lang="en-NZ" b="0" i="1" smtClean="0">
                                                  <a:latin typeface="Cambria Math" panose="02040503050406030204" pitchFamily="18" charset="0"/>
                                                </a:rPr>
                                                <m:t>3</m:t>
                                              </m:r>
                                            </m:sub>
                                            <m:sup>
                                              <m:r>
                                                <a:rPr lang="en-NZ" i="1">
                                                  <a:latin typeface="Cambria Math" panose="02040503050406030204" pitchFamily="18" charset="0"/>
                                                </a:rPr>
                                                <m:t>𝑟</m:t>
                                              </m:r>
                                            </m:sup>
                                          </m:sSubSup>
                                        </m:e>
                                      </m:d>
                                    </m:e>
                                  </m:nary>
                                </m:e>
                              </m:d>
                            </m:e>
                          </m:nary>
                        </m:e>
                      </m:nary>
                    </m:oMath>
                  </m:oMathPara>
                </a14:m>
                <a:endParaRPr lang="en-NZ" dirty="0"/>
              </a:p>
            </p:txBody>
          </p:sp>
        </mc:Choice>
        <mc:Fallback xmlns="">
          <p:sp>
            <p:nvSpPr>
              <p:cNvPr id="6" name="Rectangle 5"/>
              <p:cNvSpPr>
                <a:spLocks noRot="1" noChangeAspect="1" noMove="1" noResize="1" noEditPoints="1" noAdjustHandles="1" noChangeArrowheads="1" noChangeShapeType="1" noTextEdit="1"/>
              </p:cNvSpPr>
              <p:nvPr/>
            </p:nvSpPr>
            <p:spPr>
              <a:xfrm>
                <a:off x="3430524" y="3431997"/>
                <a:ext cx="3980577" cy="976614"/>
              </a:xfrm>
              <a:prstGeom prst="rect">
                <a:avLst/>
              </a:prstGeom>
              <a:blipFill>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33400" y="5125156"/>
                <a:ext cx="2484655" cy="400110"/>
              </a:xfrm>
              <a:prstGeom prst="rect">
                <a:avLst/>
              </a:prstGeom>
              <a:noFill/>
            </p:spPr>
            <p:txBody>
              <a:bodyPr wrap="none" rtlCol="0">
                <a:spAutoFit/>
              </a:bodyPr>
              <a:lstStyle/>
              <a:p>
                <a14:m>
                  <m:oMath xmlns:m="http://schemas.openxmlformats.org/officeDocument/2006/math">
                    <m:r>
                      <a:rPr lang="en-NZ" sz="2000" i="1" smtClean="0">
                        <a:latin typeface="Cambria Math" panose="02040503050406030204" pitchFamily="18" charset="0"/>
                        <a:ea typeface="Cambria Math" panose="02040503050406030204" pitchFamily="18" charset="0"/>
                      </a:rPr>
                      <m:t>⇒</m:t>
                    </m:r>
                  </m:oMath>
                </a14:m>
                <a:r>
                  <a:rPr lang="en-NZ" sz="2000" dirty="0" smtClean="0"/>
                  <a:t> All written in </a:t>
                </a:r>
                <a:r>
                  <a:rPr lang="en-NZ" sz="2000" i="1" dirty="0" smtClean="0"/>
                  <a:t>Mata</a:t>
                </a:r>
                <a:r>
                  <a:rPr lang="en-NZ" sz="2000" dirty="0" smtClean="0"/>
                  <a:t> </a:t>
                </a:r>
                <a:endParaRPr lang="en-NZ"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533400" y="5125156"/>
                <a:ext cx="2484655" cy="400110"/>
              </a:xfrm>
              <a:prstGeom prst="rect">
                <a:avLst/>
              </a:prstGeom>
              <a:blipFill>
                <a:blip r:embed="rId5"/>
                <a:stretch>
                  <a:fillRect t="-9231" b="-27692"/>
                </a:stretch>
              </a:blipFill>
            </p:spPr>
            <p:txBody>
              <a:bodyPr/>
              <a:lstStyle/>
              <a:p>
                <a:r>
                  <a:rPr lang="en-NZ">
                    <a:noFill/>
                  </a:rPr>
                  <a:t> </a:t>
                </a:r>
              </a:p>
            </p:txBody>
          </p:sp>
        </mc:Fallback>
      </mc:AlternateContent>
      <p:sp>
        <p:nvSpPr>
          <p:cNvPr id="8" name="Slide Number Placeholder 7"/>
          <p:cNvSpPr>
            <a:spLocks noGrp="1"/>
          </p:cNvSpPr>
          <p:nvPr>
            <p:ph type="sldNum" sz="quarter" idx="12"/>
          </p:nvPr>
        </p:nvSpPr>
        <p:spPr/>
        <p:txBody>
          <a:bodyPr/>
          <a:lstStyle/>
          <a:p>
            <a:fld id="{946C5AB2-E5F7-4960-910D-209FF40FBEF2}" type="slidenum">
              <a:rPr lang="en-NZ" smtClean="0"/>
              <a:t>26</a:t>
            </a:fld>
            <a:endParaRPr lang="en-NZ"/>
          </a:p>
        </p:txBody>
      </p:sp>
    </p:spTree>
    <p:extLst>
      <p:ext uri="{BB962C8B-B14F-4D97-AF65-F5344CB8AC3E}">
        <p14:creationId xmlns:p14="http://schemas.microsoft.com/office/powerpoint/2010/main" val="1372960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Results</a:t>
            </a:r>
            <a:endParaRPr lang="en-NZ"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207280475"/>
              </p:ext>
            </p:extLst>
          </p:nvPr>
        </p:nvGraphicFramePr>
        <p:xfrm>
          <a:off x="2461463" y="1661083"/>
          <a:ext cx="7269073" cy="3942546"/>
        </p:xfrm>
        <a:graphic>
          <a:graphicData uri="http://schemas.openxmlformats.org/drawingml/2006/table">
            <a:tbl>
              <a:tblPr>
                <a:tableStyleId>{5C22544A-7EE6-4342-B048-85BDC9FD1C3A}</a:tableStyleId>
              </a:tblPr>
              <a:tblGrid>
                <a:gridCol w="3046324">
                  <a:extLst>
                    <a:ext uri="{9D8B030D-6E8A-4147-A177-3AD203B41FA5}">
                      <a16:colId xmlns:a16="http://schemas.microsoft.com/office/drawing/2014/main" val="2459469917"/>
                    </a:ext>
                  </a:extLst>
                </a:gridCol>
                <a:gridCol w="1244535">
                  <a:extLst>
                    <a:ext uri="{9D8B030D-6E8A-4147-A177-3AD203B41FA5}">
                      <a16:colId xmlns:a16="http://schemas.microsoft.com/office/drawing/2014/main" val="4010979145"/>
                    </a:ext>
                  </a:extLst>
                </a:gridCol>
                <a:gridCol w="1362178">
                  <a:extLst>
                    <a:ext uri="{9D8B030D-6E8A-4147-A177-3AD203B41FA5}">
                      <a16:colId xmlns:a16="http://schemas.microsoft.com/office/drawing/2014/main" val="807976500"/>
                    </a:ext>
                  </a:extLst>
                </a:gridCol>
                <a:gridCol w="1616036">
                  <a:extLst>
                    <a:ext uri="{9D8B030D-6E8A-4147-A177-3AD203B41FA5}">
                      <a16:colId xmlns:a16="http://schemas.microsoft.com/office/drawing/2014/main" val="1991008102"/>
                    </a:ext>
                  </a:extLst>
                </a:gridCol>
              </a:tblGrid>
              <a:tr h="387767">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smtClean="0">
                          <a:effectLst/>
                        </a:rPr>
                        <a:t>No </a:t>
                      </a:r>
                      <a:r>
                        <a:rPr lang="en-NZ" sz="1800" u="none" strike="noStrike" dirty="0" err="1" smtClean="0">
                          <a:effectLst/>
                        </a:rPr>
                        <a:t>Lp</a:t>
                      </a:r>
                      <a:r>
                        <a:rPr lang="en-NZ" sz="1800" i="1" u="none" strike="noStrike" baseline="-25000" dirty="0" err="1" smtClean="0">
                          <a:effectLst/>
                        </a:rPr>
                        <a:t>t</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&lt;25%</a:t>
                      </a:r>
                      <a:r>
                        <a:rPr lang="en-NZ" sz="1800" i="1" u="none" strike="noStrike" baseline="-25000" dirty="0" smtClean="0">
                          <a:effectLst/>
                        </a:rPr>
                        <a:t>t</a:t>
                      </a:r>
                      <a:endParaRPr lang="en-NZ" sz="1800" b="0" i="0" u="none" strike="noStrike" dirty="0" smtClean="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25-50%</a:t>
                      </a:r>
                      <a:r>
                        <a:rPr lang="en-NZ" sz="1800" i="1" u="none" strike="noStrike" baseline="-25000" dirty="0" smtClean="0">
                          <a:effectLst/>
                        </a:rPr>
                        <a:t>t</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168873083"/>
                  </a:ext>
                </a:extLst>
              </a:tr>
              <a:tr h="362349">
                <a:tc>
                  <a:txBody>
                    <a:bodyPr/>
                    <a:lstStyle/>
                    <a:p>
                      <a:pPr algn="l" fontAlgn="b"/>
                      <a:r>
                        <a:rPr lang="en-NZ" sz="1800" u="none" strike="noStrike" dirty="0">
                          <a:effectLst/>
                        </a:rPr>
                        <a:t>No </a:t>
                      </a:r>
                      <a:r>
                        <a:rPr lang="en-NZ" sz="1800" u="none" strike="noStrike" dirty="0" smtClean="0">
                          <a:effectLst/>
                        </a:rPr>
                        <a:t>Lp</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gridSpan="3">
                  <a:txBody>
                    <a:bodyPr/>
                    <a:lstStyle/>
                    <a:p>
                      <a:pPr algn="ctr" fontAlgn="b"/>
                      <a:r>
                        <a:rPr lang="en-NZ" sz="1800" i="1" u="none" strike="noStrike" kern="1200" dirty="0">
                          <a:solidFill>
                            <a:schemeClr val="dk1"/>
                          </a:solidFill>
                          <a:effectLst/>
                          <a:latin typeface="+mn-lt"/>
                          <a:ea typeface="+mn-ea"/>
                          <a:cs typeface="+mn-cs"/>
                        </a:rPr>
                        <a:t>reference category</a:t>
                      </a:r>
                    </a:p>
                  </a:txBody>
                  <a:tcPr marL="9525" marR="9525" marT="9525" marB="0" anchor="ctr">
                    <a:solidFill>
                      <a:schemeClr val="bg1"/>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171012556"/>
                  </a:ext>
                </a:extLst>
              </a:tr>
              <a:tr h="362349">
                <a:tc>
                  <a:txBody>
                    <a:bodyPr/>
                    <a:lstStyle/>
                    <a:p>
                      <a:pPr algn="l" fontAlgn="b"/>
                      <a:r>
                        <a:rPr lang="en-NZ" sz="1800" u="none" strike="noStrike" dirty="0" err="1" smtClean="0">
                          <a:effectLst/>
                        </a:rPr>
                        <a:t>Lp</a:t>
                      </a:r>
                      <a:r>
                        <a:rPr lang="en-NZ" sz="1800" u="none" strike="noStrike" dirty="0" smtClean="0">
                          <a:effectLst/>
                        </a:rPr>
                        <a:t> &lt;25%</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-0.656</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-0.473</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0.143</a:t>
                      </a:r>
                    </a:p>
                  </a:txBody>
                  <a:tcPr marL="9525" marR="9525" marT="9525" marB="0" anchor="b">
                    <a:solidFill>
                      <a:schemeClr val="bg1"/>
                    </a:solidFill>
                  </a:tcPr>
                </a:tc>
                <a:extLst>
                  <a:ext uri="{0D108BD9-81ED-4DB2-BD59-A6C34878D82A}">
                    <a16:rowId xmlns:a16="http://schemas.microsoft.com/office/drawing/2014/main" val="1678436167"/>
                  </a:ext>
                </a:extLst>
              </a:tr>
              <a:tr h="302161">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(0.027)</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(0.042)</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(0.083)</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2247316307"/>
                  </a:ext>
                </a:extLst>
              </a:tr>
              <a:tr h="42933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25-50%</a:t>
                      </a:r>
                      <a:r>
                        <a:rPr lang="en-NZ" sz="1800" i="1" u="none" strike="noStrike" baseline="-25000" dirty="0" smtClean="0">
                          <a:effectLst/>
                        </a:rPr>
                        <a:t>t-1</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-1.459</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-1.137</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-0.308</a:t>
                      </a:r>
                    </a:p>
                  </a:txBody>
                  <a:tcPr marL="9525" marR="9525" marT="9525" marB="0" anchor="b">
                    <a:solidFill>
                      <a:schemeClr val="bg1"/>
                    </a:solidFill>
                  </a:tcPr>
                </a:tc>
                <a:extLst>
                  <a:ext uri="{0D108BD9-81ED-4DB2-BD59-A6C34878D82A}">
                    <a16:rowId xmlns:a16="http://schemas.microsoft.com/office/drawing/2014/main" val="593817110"/>
                  </a:ext>
                </a:extLst>
              </a:tr>
              <a:tr h="309570">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(0.043)</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(0.047)</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(0.081)</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319816169"/>
                  </a:ext>
                </a:extLst>
              </a:tr>
              <a:tr h="3396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&gt;50%</a:t>
                      </a:r>
                      <a:r>
                        <a:rPr lang="en-NZ" sz="1800" i="1" u="none" strike="noStrike" baseline="-25000" dirty="0" smtClean="0">
                          <a:effectLst/>
                        </a:rPr>
                        <a:t>t-1</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-2.367</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-2.098</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-1.240</a:t>
                      </a:r>
                    </a:p>
                  </a:txBody>
                  <a:tcPr marL="9525" marR="9525" marT="9525" marB="0" anchor="b">
                    <a:solidFill>
                      <a:schemeClr val="bg1"/>
                    </a:solidFill>
                  </a:tcPr>
                </a:tc>
                <a:extLst>
                  <a:ext uri="{0D108BD9-81ED-4DB2-BD59-A6C34878D82A}">
                    <a16:rowId xmlns:a16="http://schemas.microsoft.com/office/drawing/2014/main" val="563605480"/>
                  </a:ext>
                </a:extLst>
              </a:tr>
              <a:tr h="362349">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(0.056)</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(0.050)</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(0.078)</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3699631206"/>
                  </a:ext>
                </a:extLst>
              </a:tr>
              <a:tr h="362349">
                <a:tc>
                  <a:txBody>
                    <a:bodyPr/>
                    <a:lstStyle/>
                    <a:p>
                      <a:pPr algn="l" fontAlgn="b"/>
                      <a:r>
                        <a:rPr lang="en-NZ" sz="1800" u="none" strike="noStrike" kern="1200" dirty="0" smtClean="0">
                          <a:solidFill>
                            <a:schemeClr val="dk1"/>
                          </a:solidFill>
                          <a:effectLst/>
                          <a:latin typeface="+mn-lt"/>
                          <a:ea typeface="+mn-ea"/>
                          <a:cs typeface="+mn-cs"/>
                        </a:rPr>
                        <a:t>Initial labour market position</a:t>
                      </a:r>
                      <a:endParaRPr lang="en-NZ" sz="1800" u="none" strike="noStrike" kern="1200" dirty="0">
                        <a:solidFill>
                          <a:schemeClr val="dk1"/>
                        </a:solidFill>
                        <a:effectLst/>
                        <a:latin typeface="+mn-lt"/>
                        <a:ea typeface="+mn-ea"/>
                        <a:cs typeface="+mn-cs"/>
                      </a:endParaRPr>
                    </a:p>
                  </a:txBody>
                  <a:tcPr marL="9525" marR="9525" marT="9525"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i="0" kern="1200" dirty="0" smtClean="0">
                          <a:solidFill>
                            <a:schemeClr val="dk1"/>
                          </a:solidFill>
                          <a:effectLst/>
                          <a:latin typeface="+mn-lt"/>
                          <a:ea typeface="+mn-ea"/>
                          <a:cs typeface="+mn-cs"/>
                        </a:rPr>
                        <a:t>✔</a:t>
                      </a:r>
                    </a:p>
                  </a:txBody>
                  <a:tcPr marL="9525" marR="9525" marT="9525" marB="0" anchor="ctr">
                    <a:solidFill>
                      <a:schemeClr val="bg1"/>
                    </a:solidFill>
                  </a:tcPr>
                </a:tc>
                <a:tc>
                  <a:txBody>
                    <a:bodyPr/>
                    <a:lstStyle/>
                    <a:p>
                      <a:pPr algn="ctr" fontAlgn="b"/>
                      <a:r>
                        <a:rPr lang="en-NZ" sz="1800" b="0" u="none" strike="noStrike" kern="1200" dirty="0" smtClean="0">
                          <a:solidFill>
                            <a:schemeClr val="dk1"/>
                          </a:solidFill>
                          <a:effectLst/>
                          <a:latin typeface="+mn-lt"/>
                          <a:ea typeface="+mn-ea"/>
                          <a:cs typeface="+mn-cs"/>
                        </a:rPr>
                        <a:t>✔</a:t>
                      </a:r>
                      <a:endParaRPr lang="en-NZ" sz="1800" b="0" u="none" strike="noStrike" kern="1200" dirty="0">
                        <a:solidFill>
                          <a:schemeClr val="dk1"/>
                        </a:solidFill>
                        <a:effectLst/>
                        <a:latin typeface="+mn-lt"/>
                        <a:ea typeface="+mn-ea"/>
                        <a:cs typeface="+mn-cs"/>
                      </a:endParaRPr>
                    </a:p>
                  </a:txBody>
                  <a:tcPr marL="9525" marR="9525" marT="9525"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solidFill>
                      <a:schemeClr val="bg1"/>
                    </a:solidFill>
                  </a:tcPr>
                </a:tc>
                <a:extLst>
                  <a:ext uri="{0D108BD9-81ED-4DB2-BD59-A6C34878D82A}">
                    <a16:rowId xmlns:a16="http://schemas.microsoft.com/office/drawing/2014/main" val="914295807"/>
                  </a:ext>
                </a:extLst>
              </a:tr>
              <a:tr h="362349">
                <a:tc>
                  <a:txBody>
                    <a:bodyPr/>
                    <a:lstStyle/>
                    <a:p>
                      <a:pPr algn="l" fontAlgn="b"/>
                      <a:r>
                        <a:rPr lang="en-NZ" sz="1800" u="none" strike="noStrike" kern="1200" dirty="0" smtClean="0">
                          <a:solidFill>
                            <a:schemeClr val="dk1"/>
                          </a:solidFill>
                          <a:effectLst/>
                          <a:latin typeface="+mn-lt"/>
                          <a:ea typeface="+mn-ea"/>
                          <a:cs typeface="+mn-cs"/>
                        </a:rPr>
                        <a:t>Exogenous </a:t>
                      </a:r>
                      <a:r>
                        <a:rPr lang="en-NZ" sz="1800" u="none" strike="noStrike" kern="1200" dirty="0" err="1" smtClean="0">
                          <a:solidFill>
                            <a:schemeClr val="dk1"/>
                          </a:solidFill>
                          <a:effectLst/>
                          <a:latin typeface="+mn-lt"/>
                          <a:ea typeface="+mn-ea"/>
                          <a:cs typeface="+mn-cs"/>
                        </a:rPr>
                        <a:t>regressors</a:t>
                      </a:r>
                      <a:endParaRPr lang="en-NZ" sz="1800" u="none" strike="noStrike" kern="1200" dirty="0">
                        <a:solidFill>
                          <a:schemeClr val="dk1"/>
                        </a:solidFill>
                        <a:effectLst/>
                        <a:latin typeface="+mn-lt"/>
                        <a:ea typeface="+mn-ea"/>
                        <a:cs typeface="+mn-cs"/>
                      </a:endParaRPr>
                    </a:p>
                  </a:txBody>
                  <a:tcPr marL="9525" marR="9525" marT="9525"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solidFill>
                      <a:schemeClr val="bg1"/>
                    </a:solidFill>
                  </a:tcPr>
                </a:tc>
                <a:extLst>
                  <a:ext uri="{0D108BD9-81ED-4DB2-BD59-A6C34878D82A}">
                    <a16:rowId xmlns:a16="http://schemas.microsoft.com/office/drawing/2014/main" val="708874611"/>
                  </a:ext>
                </a:extLst>
              </a:tr>
              <a:tr h="362349">
                <a:tc>
                  <a:txBody>
                    <a:bodyPr/>
                    <a:lstStyle/>
                    <a:p>
                      <a:pPr algn="l" fontAlgn="b"/>
                      <a:r>
                        <a:rPr lang="en-NZ" sz="1800" u="none" strike="noStrike" kern="1200" dirty="0" smtClean="0">
                          <a:solidFill>
                            <a:schemeClr val="dk1"/>
                          </a:solidFill>
                          <a:effectLst/>
                          <a:latin typeface="+mn-lt"/>
                          <a:ea typeface="+mn-ea"/>
                          <a:cs typeface="+mn-cs"/>
                        </a:rPr>
                        <a:t>Random</a:t>
                      </a:r>
                      <a:r>
                        <a:rPr lang="en-NZ" sz="1800" u="none" strike="noStrike" kern="1200" baseline="0" dirty="0" smtClean="0">
                          <a:solidFill>
                            <a:schemeClr val="dk1"/>
                          </a:solidFill>
                          <a:effectLst/>
                          <a:latin typeface="+mn-lt"/>
                          <a:ea typeface="+mn-ea"/>
                          <a:cs typeface="+mn-cs"/>
                        </a:rPr>
                        <a:t> effects (uncorrelated)</a:t>
                      </a:r>
                      <a:endParaRPr lang="en-NZ" sz="1800" u="none" strike="noStrike" kern="1200" dirty="0">
                        <a:solidFill>
                          <a:schemeClr val="dk1"/>
                        </a:solidFill>
                        <a:effectLst/>
                        <a:latin typeface="+mn-lt"/>
                        <a:ea typeface="+mn-ea"/>
                        <a:cs typeface="+mn-cs"/>
                      </a:endParaRPr>
                    </a:p>
                  </a:txBody>
                  <a:tcPr marL="9525" marR="9525" marT="9525" marB="0" anchor="ct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b="0" u="none" strike="noStrike" kern="1200" dirty="0" smtClean="0">
                          <a:solidFill>
                            <a:schemeClr val="dk1"/>
                          </a:solidFill>
                          <a:effectLst/>
                          <a:latin typeface="+mn-lt"/>
                          <a:ea typeface="+mn-ea"/>
                          <a:cs typeface="+mn-cs"/>
                        </a:rPr>
                        <a:t>✔</a:t>
                      </a:r>
                    </a:p>
                  </a:txBody>
                  <a:tcPr marL="9525" marR="9525" marT="9525" marB="0"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1550480"/>
                  </a:ext>
                </a:extLst>
              </a:tr>
            </a:tbl>
          </a:graphicData>
        </a:graphic>
      </p:graphicFrame>
      <p:sp>
        <p:nvSpPr>
          <p:cNvPr id="4" name="TextBox 3"/>
          <p:cNvSpPr txBox="1"/>
          <p:nvPr/>
        </p:nvSpPr>
        <p:spPr>
          <a:xfrm>
            <a:off x="4364339" y="1199418"/>
            <a:ext cx="3463320" cy="461665"/>
          </a:xfrm>
          <a:prstGeom prst="rect">
            <a:avLst/>
          </a:prstGeom>
          <a:noFill/>
        </p:spPr>
        <p:txBody>
          <a:bodyPr wrap="none" rtlCol="0">
            <a:spAutoFit/>
          </a:bodyPr>
          <a:lstStyle/>
          <a:p>
            <a:r>
              <a:rPr lang="en-NZ" sz="2400" i="1" dirty="0"/>
              <a:t>Table 5</a:t>
            </a:r>
            <a:r>
              <a:rPr lang="en-NZ" sz="2400" i="1" dirty="0" smtClean="0"/>
              <a:t>: Regression results</a:t>
            </a:r>
            <a:endParaRPr lang="en-NZ" sz="2400" i="1" dirty="0"/>
          </a:p>
        </p:txBody>
      </p:sp>
      <p:sp>
        <p:nvSpPr>
          <p:cNvPr id="6" name="TextBox 5"/>
          <p:cNvSpPr txBox="1"/>
          <p:nvPr/>
        </p:nvSpPr>
        <p:spPr>
          <a:xfrm>
            <a:off x="2461463" y="5603629"/>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35,874</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27</a:t>
            </a:fld>
            <a:endParaRPr lang="en-NZ"/>
          </a:p>
        </p:txBody>
      </p:sp>
    </p:spTree>
    <p:extLst>
      <p:ext uri="{BB962C8B-B14F-4D97-AF65-F5344CB8AC3E}">
        <p14:creationId xmlns:p14="http://schemas.microsoft.com/office/powerpoint/2010/main" val="17233425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Results</a:t>
            </a:r>
            <a:endParaRPr lang="en-NZ"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3658724411"/>
              </p:ext>
            </p:extLst>
          </p:nvPr>
        </p:nvGraphicFramePr>
        <p:xfrm>
          <a:off x="2692371" y="1879032"/>
          <a:ext cx="6802611" cy="2979963"/>
        </p:xfrm>
        <a:graphic>
          <a:graphicData uri="http://schemas.openxmlformats.org/drawingml/2006/table">
            <a:tbl>
              <a:tblPr>
                <a:tableStyleId>{5C22544A-7EE6-4342-B048-85BDC9FD1C3A}</a:tableStyleId>
              </a:tblPr>
              <a:tblGrid>
                <a:gridCol w="1802623">
                  <a:extLst>
                    <a:ext uri="{9D8B030D-6E8A-4147-A177-3AD203B41FA5}">
                      <a16:colId xmlns:a16="http://schemas.microsoft.com/office/drawing/2014/main" val="2459469917"/>
                    </a:ext>
                  </a:extLst>
                </a:gridCol>
                <a:gridCol w="1249997">
                  <a:extLst>
                    <a:ext uri="{9D8B030D-6E8A-4147-A177-3AD203B41FA5}">
                      <a16:colId xmlns:a16="http://schemas.microsoft.com/office/drawing/2014/main" val="4010979145"/>
                    </a:ext>
                  </a:extLst>
                </a:gridCol>
                <a:gridCol w="1249997">
                  <a:extLst>
                    <a:ext uri="{9D8B030D-6E8A-4147-A177-3AD203B41FA5}">
                      <a16:colId xmlns:a16="http://schemas.microsoft.com/office/drawing/2014/main" val="807976500"/>
                    </a:ext>
                  </a:extLst>
                </a:gridCol>
                <a:gridCol w="1249997">
                  <a:extLst>
                    <a:ext uri="{9D8B030D-6E8A-4147-A177-3AD203B41FA5}">
                      <a16:colId xmlns:a16="http://schemas.microsoft.com/office/drawing/2014/main" val="1116079744"/>
                    </a:ext>
                  </a:extLst>
                </a:gridCol>
                <a:gridCol w="1249997">
                  <a:extLst>
                    <a:ext uri="{9D8B030D-6E8A-4147-A177-3AD203B41FA5}">
                      <a16:colId xmlns:a16="http://schemas.microsoft.com/office/drawing/2014/main" val="1991008102"/>
                    </a:ext>
                  </a:extLst>
                </a:gridCol>
              </a:tblGrid>
              <a:tr h="331107">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smtClean="0">
                          <a:effectLst/>
                        </a:rPr>
                        <a:t>No </a:t>
                      </a:r>
                      <a:r>
                        <a:rPr lang="en-NZ" sz="1800" u="none" strike="noStrike" dirty="0" err="1" smtClean="0">
                          <a:effectLst/>
                        </a:rPr>
                        <a:t>Lp</a:t>
                      </a:r>
                      <a:r>
                        <a:rPr lang="en-NZ" sz="1800" i="1" u="none" strike="noStrike" baseline="-25000" dirty="0" err="1" smtClean="0">
                          <a:effectLst/>
                        </a:rPr>
                        <a:t>t</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&lt;25%</a:t>
                      </a:r>
                      <a:r>
                        <a:rPr lang="en-NZ" sz="1800" i="1" u="none" strike="noStrike" baseline="-25000" dirty="0" smtClean="0">
                          <a:effectLst/>
                        </a:rPr>
                        <a:t>t</a:t>
                      </a:r>
                      <a:endParaRPr lang="en-NZ" sz="1800" b="0" i="0" u="none" strike="noStrike" dirty="0" smtClean="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25-50%</a:t>
                      </a:r>
                      <a:r>
                        <a:rPr lang="en-NZ" sz="1800" i="1" u="none" strike="noStrike" baseline="-25000" dirty="0" smtClean="0">
                          <a:effectLst/>
                        </a:rPr>
                        <a:t>t</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&gt;50%</a:t>
                      </a:r>
                      <a:r>
                        <a:rPr lang="en-NZ" sz="1800" i="1" u="none" strike="noStrike" baseline="-25000" dirty="0" smtClean="0">
                          <a:effectLst/>
                        </a:rPr>
                        <a:t>t</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168873083"/>
                  </a:ext>
                </a:extLst>
              </a:tr>
              <a:tr h="331107">
                <a:tc>
                  <a:txBody>
                    <a:bodyPr/>
                    <a:lstStyle/>
                    <a:p>
                      <a:pPr algn="l" fontAlgn="b"/>
                      <a:r>
                        <a:rPr lang="en-NZ" sz="1800" u="none" strike="noStrike" dirty="0">
                          <a:effectLst/>
                        </a:rPr>
                        <a:t>No </a:t>
                      </a:r>
                      <a:r>
                        <a:rPr lang="en-NZ" sz="1800" u="none" strike="noStrike" dirty="0" smtClean="0">
                          <a:effectLst/>
                        </a:rPr>
                        <a:t>Lp</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0.777</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0.178</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0.028</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0.017</a:t>
                      </a:r>
                    </a:p>
                  </a:txBody>
                  <a:tcPr marL="9525" marR="9525" marT="9525" marB="0" anchor="b">
                    <a:solidFill>
                      <a:schemeClr val="bg1"/>
                    </a:solidFill>
                  </a:tcPr>
                </a:tc>
                <a:extLst>
                  <a:ext uri="{0D108BD9-81ED-4DB2-BD59-A6C34878D82A}">
                    <a16:rowId xmlns:a16="http://schemas.microsoft.com/office/drawing/2014/main" val="1171012556"/>
                  </a:ext>
                </a:extLst>
              </a:tr>
              <a:tr h="331107">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(0.134)</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(0.097)</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(0.023)</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(0.017)</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1498199157"/>
                  </a:ext>
                </a:extLst>
              </a:tr>
              <a:tr h="331107">
                <a:tc>
                  <a:txBody>
                    <a:bodyPr/>
                    <a:lstStyle/>
                    <a:p>
                      <a:pPr algn="l" fontAlgn="b"/>
                      <a:r>
                        <a:rPr lang="en-NZ" sz="1800" u="none" strike="noStrike" dirty="0" err="1" smtClean="0">
                          <a:effectLst/>
                        </a:rPr>
                        <a:t>Lp</a:t>
                      </a:r>
                      <a:r>
                        <a:rPr lang="en-NZ" sz="1800" u="none" strike="noStrike" dirty="0" smtClean="0">
                          <a:effectLst/>
                        </a:rPr>
                        <a:t> &lt;25%</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0.616</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0.256</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0.087</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0.041</a:t>
                      </a:r>
                    </a:p>
                  </a:txBody>
                  <a:tcPr marL="9525" marR="9525" marT="9525" marB="0" anchor="b">
                    <a:solidFill>
                      <a:schemeClr val="bg1"/>
                    </a:solidFill>
                  </a:tcPr>
                </a:tc>
                <a:extLst>
                  <a:ext uri="{0D108BD9-81ED-4DB2-BD59-A6C34878D82A}">
                    <a16:rowId xmlns:a16="http://schemas.microsoft.com/office/drawing/2014/main" val="1678436167"/>
                  </a:ext>
                </a:extLst>
              </a:tr>
              <a:tr h="331107">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(0.166)</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(0.089)</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(0.052)</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(0.033)</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2247316307"/>
                  </a:ext>
                </a:extLst>
              </a:tr>
              <a:tr h="33110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 25-50%</a:t>
                      </a:r>
                      <a:r>
                        <a:rPr lang="en-NZ" sz="1800" i="1" u="none" strike="noStrike" baseline="-25000" dirty="0" smtClean="0">
                          <a:effectLst/>
                        </a:rPr>
                        <a:t>t-1</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0.390</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0.269</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0.182</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0.160</a:t>
                      </a:r>
                    </a:p>
                  </a:txBody>
                  <a:tcPr marL="9525" marR="9525" marT="9525" marB="0" anchor="b">
                    <a:solidFill>
                      <a:schemeClr val="bg1"/>
                    </a:solidFill>
                  </a:tcPr>
                </a:tc>
                <a:extLst>
                  <a:ext uri="{0D108BD9-81ED-4DB2-BD59-A6C34878D82A}">
                    <a16:rowId xmlns:a16="http://schemas.microsoft.com/office/drawing/2014/main" val="593817110"/>
                  </a:ext>
                </a:extLst>
              </a:tr>
              <a:tr h="331107">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(0.156)</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(0.046)</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(0.061)</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(0.077)</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319816169"/>
                  </a:ext>
                </a:extLst>
              </a:tr>
              <a:tr h="33110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u="none" strike="noStrike" dirty="0" smtClean="0">
                          <a:effectLst/>
                        </a:rPr>
                        <a:t>&gt;50%</a:t>
                      </a:r>
                      <a:r>
                        <a:rPr lang="en-NZ" sz="1800" i="1" u="none" strike="noStrike" baseline="-25000" dirty="0" smtClean="0">
                          <a:effectLst/>
                        </a:rPr>
                        <a:t>t-1</a:t>
                      </a:r>
                      <a:r>
                        <a:rPr lang="en-NZ" sz="1800" u="none" strike="noStrike" dirty="0" smtClean="0">
                          <a:effectLst/>
                        </a:rPr>
                        <a:t> </a:t>
                      </a:r>
                      <a:endParaRPr lang="en-NZ" sz="1800" b="0" i="0" u="none" strike="noStrike" dirty="0" smtClean="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0.174</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0.127</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0.156</a:t>
                      </a:r>
                    </a:p>
                  </a:txBody>
                  <a:tcPr marL="9525" marR="9525" marT="9525" marB="0" anchor="b">
                    <a:solidFill>
                      <a:schemeClr val="bg1"/>
                    </a:solidFill>
                  </a:tcPr>
                </a:tc>
                <a:tc>
                  <a:txBody>
                    <a:bodyPr/>
                    <a:lstStyle/>
                    <a:p>
                      <a:pPr algn="ctr" fontAlgn="ctr"/>
                      <a:r>
                        <a:rPr lang="en-NZ" sz="1800" u="none" strike="noStrike" kern="1200" dirty="0">
                          <a:solidFill>
                            <a:schemeClr val="dk1"/>
                          </a:solidFill>
                          <a:effectLst/>
                          <a:latin typeface="+mn-lt"/>
                          <a:ea typeface="+mn-ea"/>
                          <a:cs typeface="+mn-cs"/>
                        </a:rPr>
                        <a:t>0.543</a:t>
                      </a:r>
                    </a:p>
                  </a:txBody>
                  <a:tcPr marL="9525" marR="9525" marT="9525" marB="0" anchor="b">
                    <a:solidFill>
                      <a:schemeClr val="bg1"/>
                    </a:solidFill>
                  </a:tcPr>
                </a:tc>
                <a:extLst>
                  <a:ext uri="{0D108BD9-81ED-4DB2-BD59-A6C34878D82A}">
                    <a16:rowId xmlns:a16="http://schemas.microsoft.com/office/drawing/2014/main" val="563605480"/>
                  </a:ext>
                </a:extLst>
              </a:tr>
              <a:tr h="331107">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(0.094)</a:t>
                      </a:r>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(0.029)</a:t>
                      </a:r>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(0.033)</a:t>
                      </a:r>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NZ" sz="1800" u="none" strike="noStrike" kern="1200" dirty="0" smtClean="0">
                          <a:solidFill>
                            <a:schemeClr val="dk1"/>
                          </a:solidFill>
                          <a:effectLst/>
                          <a:latin typeface="+mn-lt"/>
                          <a:ea typeface="+mn-ea"/>
                          <a:cs typeface="+mn-cs"/>
                        </a:rPr>
                        <a:t>(0.104)</a:t>
                      </a:r>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71550480"/>
                  </a:ext>
                </a:extLst>
              </a:tr>
            </a:tbl>
          </a:graphicData>
        </a:graphic>
      </p:graphicFrame>
      <p:sp>
        <p:nvSpPr>
          <p:cNvPr id="4" name="TextBox 3"/>
          <p:cNvSpPr txBox="1"/>
          <p:nvPr/>
        </p:nvSpPr>
        <p:spPr>
          <a:xfrm>
            <a:off x="4086075" y="1417367"/>
            <a:ext cx="4015202" cy="461665"/>
          </a:xfrm>
          <a:prstGeom prst="rect">
            <a:avLst/>
          </a:prstGeom>
          <a:noFill/>
        </p:spPr>
        <p:txBody>
          <a:bodyPr wrap="none" rtlCol="0">
            <a:spAutoFit/>
          </a:bodyPr>
          <a:lstStyle/>
          <a:p>
            <a:r>
              <a:rPr lang="en-NZ" sz="2400" i="1" dirty="0"/>
              <a:t>Table </a:t>
            </a:r>
            <a:r>
              <a:rPr lang="en-NZ" sz="2400" i="1" dirty="0" smtClean="0"/>
              <a:t>6: Predicted probabilities</a:t>
            </a:r>
            <a:endParaRPr lang="en-NZ" sz="2400" i="1" dirty="0"/>
          </a:p>
        </p:txBody>
      </p:sp>
      <p:sp>
        <p:nvSpPr>
          <p:cNvPr id="6" name="TextBox 5"/>
          <p:cNvSpPr txBox="1"/>
          <p:nvPr/>
        </p:nvSpPr>
        <p:spPr>
          <a:xfrm>
            <a:off x="2692371" y="4858996"/>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35,874</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28</a:t>
            </a:fld>
            <a:endParaRPr lang="en-NZ"/>
          </a:p>
        </p:txBody>
      </p:sp>
    </p:spTree>
    <p:extLst>
      <p:ext uri="{BB962C8B-B14F-4D97-AF65-F5344CB8AC3E}">
        <p14:creationId xmlns:p14="http://schemas.microsoft.com/office/powerpoint/2010/main" val="359641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Results</a:t>
            </a:r>
            <a:endParaRPr lang="en-NZ" dirty="0">
              <a:solidFill>
                <a:schemeClr val="bg1"/>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1389713795"/>
              </p:ext>
            </p:extLst>
          </p:nvPr>
        </p:nvGraphicFramePr>
        <p:xfrm>
          <a:off x="3944691" y="3126909"/>
          <a:ext cx="4302617" cy="1702180"/>
        </p:xfrm>
        <a:graphic>
          <a:graphicData uri="http://schemas.openxmlformats.org/drawingml/2006/table">
            <a:tbl>
              <a:tblPr>
                <a:tableStyleId>{5C22544A-7EE6-4342-B048-85BDC9FD1C3A}</a:tableStyleId>
              </a:tblPr>
              <a:tblGrid>
                <a:gridCol w="1802623">
                  <a:extLst>
                    <a:ext uri="{9D8B030D-6E8A-4147-A177-3AD203B41FA5}">
                      <a16:colId xmlns:a16="http://schemas.microsoft.com/office/drawing/2014/main" val="2459469917"/>
                    </a:ext>
                  </a:extLst>
                </a:gridCol>
                <a:gridCol w="1249997">
                  <a:extLst>
                    <a:ext uri="{9D8B030D-6E8A-4147-A177-3AD203B41FA5}">
                      <a16:colId xmlns:a16="http://schemas.microsoft.com/office/drawing/2014/main" val="4010979145"/>
                    </a:ext>
                  </a:extLst>
                </a:gridCol>
                <a:gridCol w="1249997">
                  <a:extLst>
                    <a:ext uri="{9D8B030D-6E8A-4147-A177-3AD203B41FA5}">
                      <a16:colId xmlns:a16="http://schemas.microsoft.com/office/drawing/2014/main" val="807976500"/>
                    </a:ext>
                  </a:extLst>
                </a:gridCol>
              </a:tblGrid>
              <a:tr h="340436">
                <a:tc>
                  <a:txBody>
                    <a:bodyPr/>
                    <a:lstStyle/>
                    <a:p>
                      <a:pPr algn="l" fontAlgn="b"/>
                      <a:endParaRPr lang="en-NZ" sz="1800" u="none" strike="noStrike" kern="1200" dirty="0">
                        <a:solidFill>
                          <a:schemeClr val="dk1"/>
                        </a:solidFill>
                        <a:effectLst/>
                        <a:latin typeface="+mn-lt"/>
                        <a:ea typeface="+mn-ea"/>
                        <a:cs typeface="+mn-cs"/>
                      </a:endParaRPr>
                    </a:p>
                  </a:txBody>
                  <a:tcPr marL="9525" marR="9525" marT="9525" marB="0" anchor="b">
                    <a:lnT w="38100" cap="flat" cmpd="sng" algn="ctr">
                      <a:solidFill>
                        <a:schemeClr val="tx1"/>
                      </a:solidFill>
                      <a:prstDash val="solid"/>
                      <a:round/>
                      <a:headEnd type="none" w="med" len="med"/>
                      <a:tailEnd type="none" w="med" len="med"/>
                    </a:lnT>
                    <a:solidFill>
                      <a:schemeClr val="bg1"/>
                    </a:solidFill>
                  </a:tcPr>
                </a:tc>
                <a:tc>
                  <a:txBody>
                    <a:bodyPr/>
                    <a:lstStyle/>
                    <a:p>
                      <a:pPr algn="ctr" fontAlgn="b"/>
                      <a:r>
                        <a:rPr lang="en-NZ" sz="1800" u="none" strike="noStrike" dirty="0" smtClean="0">
                          <a:effectLst/>
                        </a:rPr>
                        <a:t>No </a:t>
                      </a:r>
                      <a:r>
                        <a:rPr lang="en-NZ" sz="1800" u="none" strike="noStrike" dirty="0" err="1" smtClean="0">
                          <a:effectLst/>
                        </a:rPr>
                        <a:t>Lp</a:t>
                      </a:r>
                      <a:r>
                        <a:rPr lang="en-NZ" sz="1800" i="1" u="none" strike="noStrike" baseline="-25000" dirty="0" err="1" smtClean="0">
                          <a:effectLst/>
                        </a:rPr>
                        <a:t>t</a:t>
                      </a:r>
                      <a:endParaRPr lang="en-NZ" sz="1800" b="0" i="0" u="none" strike="noStrike" dirty="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NZ" sz="1800" u="none" strike="noStrike" dirty="0" err="1" smtClean="0">
                          <a:effectLst/>
                        </a:rPr>
                        <a:t>Lp</a:t>
                      </a:r>
                      <a:r>
                        <a:rPr lang="en-NZ" sz="1800" i="1" u="none" strike="noStrike" baseline="-25000" dirty="0" err="1" smtClean="0">
                          <a:effectLst/>
                        </a:rPr>
                        <a:t>t</a:t>
                      </a:r>
                      <a:endParaRPr lang="en-NZ" sz="1800" b="0" i="0" u="none" strike="noStrike" dirty="0" smtClean="0">
                        <a:solidFill>
                          <a:srgbClr val="000000"/>
                        </a:solidFill>
                        <a:effectLst/>
                        <a:latin typeface="Calibri" panose="020F0502020204030204" pitchFamily="34" charset="0"/>
                      </a:endParaRPr>
                    </a:p>
                  </a:txBody>
                  <a:tcPr marL="9525" marR="9525" marT="9525" marB="0"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168873083"/>
                  </a:ext>
                </a:extLst>
              </a:tr>
              <a:tr h="340436">
                <a:tc>
                  <a:txBody>
                    <a:bodyPr/>
                    <a:lstStyle/>
                    <a:p>
                      <a:pPr algn="l" fontAlgn="b"/>
                      <a:r>
                        <a:rPr lang="en-NZ" sz="1800" u="none" strike="noStrike" dirty="0">
                          <a:effectLst/>
                        </a:rPr>
                        <a:t>No </a:t>
                      </a:r>
                      <a:r>
                        <a:rPr lang="en-NZ" sz="1800" u="none" strike="noStrike" dirty="0" smtClean="0">
                          <a:effectLst/>
                        </a:rPr>
                        <a:t>Lp</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0.865</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0.135</a:t>
                      </a:r>
                    </a:p>
                  </a:txBody>
                  <a:tcPr marL="9525" marR="9525" marT="9525" marB="0" anchor="b">
                    <a:solidFill>
                      <a:schemeClr val="bg1"/>
                    </a:solidFill>
                  </a:tcPr>
                </a:tc>
                <a:extLst>
                  <a:ext uri="{0D108BD9-81ED-4DB2-BD59-A6C34878D82A}">
                    <a16:rowId xmlns:a16="http://schemas.microsoft.com/office/drawing/2014/main" val="1171012556"/>
                  </a:ext>
                </a:extLst>
              </a:tr>
              <a:tr h="340436">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(0.079)</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(0.079)</a:t>
                      </a:r>
                      <a:endParaRPr lang="en-NZ" sz="1800" u="none" strike="noStrike" kern="1200" dirty="0">
                        <a:solidFill>
                          <a:schemeClr val="dk1"/>
                        </a:solidFill>
                        <a:effectLst/>
                        <a:latin typeface="+mn-lt"/>
                        <a:ea typeface="+mn-ea"/>
                        <a:cs typeface="+mn-cs"/>
                      </a:endParaRPr>
                    </a:p>
                  </a:txBody>
                  <a:tcPr marL="9525" marR="9525" marT="9525" marB="0">
                    <a:solidFill>
                      <a:schemeClr val="bg1"/>
                    </a:solidFill>
                  </a:tcPr>
                </a:tc>
                <a:extLst>
                  <a:ext uri="{0D108BD9-81ED-4DB2-BD59-A6C34878D82A}">
                    <a16:rowId xmlns:a16="http://schemas.microsoft.com/office/drawing/2014/main" val="1498199157"/>
                  </a:ext>
                </a:extLst>
              </a:tr>
              <a:tr h="340436">
                <a:tc>
                  <a:txBody>
                    <a:bodyPr/>
                    <a:lstStyle/>
                    <a:p>
                      <a:pPr algn="l" fontAlgn="b"/>
                      <a:r>
                        <a:rPr lang="en-NZ" sz="1800" u="none" strike="noStrike" dirty="0" smtClean="0">
                          <a:effectLst/>
                        </a:rPr>
                        <a:t>Lp</a:t>
                      </a:r>
                      <a:r>
                        <a:rPr lang="en-NZ" sz="1800" i="1" u="none" strike="noStrike" baseline="-25000" dirty="0" smtClean="0">
                          <a:effectLst/>
                        </a:rPr>
                        <a:t>t-1</a:t>
                      </a:r>
                      <a:r>
                        <a:rPr lang="en-NZ" sz="1800" u="none" strike="noStrike" dirty="0" smtClean="0">
                          <a:effectLst/>
                        </a:rPr>
                        <a:t>  </a:t>
                      </a:r>
                      <a:endParaRPr lang="en-NZ"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0.732</a:t>
                      </a:r>
                    </a:p>
                  </a:txBody>
                  <a:tcPr marL="9525" marR="9525" marT="9525" marB="0" anchor="b">
                    <a:solidFill>
                      <a:schemeClr val="bg1"/>
                    </a:solidFill>
                  </a:tcPr>
                </a:tc>
                <a:tc>
                  <a:txBody>
                    <a:bodyPr/>
                    <a:lstStyle/>
                    <a:p>
                      <a:pPr algn="ctr" fontAlgn="b"/>
                      <a:r>
                        <a:rPr lang="en-NZ" sz="1800" u="none" strike="noStrike" kern="1200" dirty="0">
                          <a:solidFill>
                            <a:schemeClr val="dk1"/>
                          </a:solidFill>
                          <a:effectLst/>
                          <a:latin typeface="+mn-lt"/>
                          <a:ea typeface="+mn-ea"/>
                          <a:cs typeface="+mn-cs"/>
                        </a:rPr>
                        <a:t>0.268</a:t>
                      </a:r>
                    </a:p>
                  </a:txBody>
                  <a:tcPr marL="9525" marR="9525" marT="9525" marB="0" anchor="b">
                    <a:solidFill>
                      <a:schemeClr val="bg1"/>
                    </a:solidFill>
                  </a:tcPr>
                </a:tc>
                <a:extLst>
                  <a:ext uri="{0D108BD9-81ED-4DB2-BD59-A6C34878D82A}">
                    <a16:rowId xmlns:a16="http://schemas.microsoft.com/office/drawing/2014/main" val="1678436167"/>
                  </a:ext>
                </a:extLst>
              </a:tr>
              <a:tr h="340436">
                <a:tc>
                  <a:txBody>
                    <a:bodyPr/>
                    <a:lstStyle/>
                    <a:p>
                      <a:pPr algn="l" fontAlgn="b"/>
                      <a:endParaRPr lang="en-NZ" sz="1800" b="0" i="0" u="none" strike="noStrike" dirty="0">
                        <a:solidFill>
                          <a:srgbClr val="000000"/>
                        </a:solidFill>
                        <a:effectLst/>
                        <a:latin typeface="Calibri" panose="020F0502020204030204" pitchFamily="34" charset="0"/>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(0.113)</a:t>
                      </a:r>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tc>
                  <a:txBody>
                    <a:bodyPr/>
                    <a:lstStyle/>
                    <a:p>
                      <a:pPr algn="ctr" fontAlgn="b"/>
                      <a:r>
                        <a:rPr lang="en-NZ" sz="1800" u="none" strike="noStrike" kern="1200" dirty="0" smtClean="0">
                          <a:solidFill>
                            <a:schemeClr val="dk1"/>
                          </a:solidFill>
                          <a:effectLst/>
                          <a:latin typeface="+mn-lt"/>
                          <a:ea typeface="+mn-ea"/>
                          <a:cs typeface="+mn-cs"/>
                        </a:rPr>
                        <a:t>(0.113)</a:t>
                      </a:r>
                      <a:endParaRPr lang="en-NZ" sz="1800" u="none" strike="noStrike" kern="1200" dirty="0">
                        <a:solidFill>
                          <a:schemeClr val="dk1"/>
                        </a:solidFill>
                        <a:effectLst/>
                        <a:latin typeface="+mn-lt"/>
                        <a:ea typeface="+mn-ea"/>
                        <a:cs typeface="+mn-cs"/>
                      </a:endParaRPr>
                    </a:p>
                  </a:txBody>
                  <a:tcPr marL="9525" marR="9525" marT="9525" marB="0">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7316307"/>
                  </a:ext>
                </a:extLst>
              </a:tr>
            </a:tbl>
          </a:graphicData>
        </a:graphic>
      </p:graphicFrame>
      <p:sp>
        <p:nvSpPr>
          <p:cNvPr id="4" name="TextBox 3"/>
          <p:cNvSpPr txBox="1"/>
          <p:nvPr/>
        </p:nvSpPr>
        <p:spPr>
          <a:xfrm>
            <a:off x="4088398" y="2295912"/>
            <a:ext cx="4015202" cy="830997"/>
          </a:xfrm>
          <a:prstGeom prst="rect">
            <a:avLst/>
          </a:prstGeom>
          <a:noFill/>
        </p:spPr>
        <p:txBody>
          <a:bodyPr wrap="none" rtlCol="0">
            <a:spAutoFit/>
          </a:bodyPr>
          <a:lstStyle/>
          <a:p>
            <a:pPr algn="ctr"/>
            <a:r>
              <a:rPr lang="en-NZ" sz="2400" i="1" dirty="0"/>
              <a:t>Table </a:t>
            </a:r>
            <a:r>
              <a:rPr lang="en-NZ" sz="2400" i="1" dirty="0" smtClean="0"/>
              <a:t>7: Predicted probabilities</a:t>
            </a:r>
            <a:br>
              <a:rPr lang="en-NZ" sz="2400" i="1" dirty="0" smtClean="0"/>
            </a:br>
            <a:r>
              <a:rPr lang="en-NZ" sz="2400" i="1" dirty="0" smtClean="0"/>
              <a:t> (annual data)</a:t>
            </a:r>
            <a:endParaRPr lang="en-NZ" sz="2400" i="1" dirty="0"/>
          </a:p>
        </p:txBody>
      </p:sp>
      <p:sp>
        <p:nvSpPr>
          <p:cNvPr id="6" name="TextBox 5"/>
          <p:cNvSpPr txBox="1"/>
          <p:nvPr/>
        </p:nvSpPr>
        <p:spPr>
          <a:xfrm>
            <a:off x="3944691" y="4829091"/>
            <a:ext cx="3886000" cy="307777"/>
          </a:xfrm>
          <a:prstGeom prst="rect">
            <a:avLst/>
          </a:prstGeom>
          <a:noFill/>
        </p:spPr>
        <p:txBody>
          <a:bodyPr wrap="none" rtlCol="0">
            <a:spAutoFit/>
          </a:bodyPr>
          <a:lstStyle/>
          <a:p>
            <a:r>
              <a:rPr lang="en-NZ" sz="1400" i="1" dirty="0" smtClean="0"/>
              <a:t>Source: IDI (2018) and own calculations. </a:t>
            </a:r>
            <a:r>
              <a:rPr lang="en-NZ" sz="1400" i="1" dirty="0"/>
              <a:t>N= </a:t>
            </a:r>
            <a:r>
              <a:rPr lang="en-NZ" sz="1400" i="1" dirty="0" smtClean="0"/>
              <a:t>35,874</a:t>
            </a:r>
            <a:endParaRPr lang="en-NZ" sz="1400" i="1" dirty="0"/>
          </a:p>
        </p:txBody>
      </p:sp>
      <p:sp>
        <p:nvSpPr>
          <p:cNvPr id="3" name="Slide Number Placeholder 2"/>
          <p:cNvSpPr>
            <a:spLocks noGrp="1"/>
          </p:cNvSpPr>
          <p:nvPr>
            <p:ph type="sldNum" sz="quarter" idx="12"/>
          </p:nvPr>
        </p:nvSpPr>
        <p:spPr/>
        <p:txBody>
          <a:bodyPr/>
          <a:lstStyle/>
          <a:p>
            <a:fld id="{946C5AB2-E5F7-4960-910D-209FF40FBEF2}" type="slidenum">
              <a:rPr lang="en-NZ" smtClean="0"/>
              <a:t>29</a:t>
            </a:fld>
            <a:endParaRPr lang="en-NZ"/>
          </a:p>
        </p:txBody>
      </p:sp>
    </p:spTree>
    <p:extLst>
      <p:ext uri="{BB962C8B-B14F-4D97-AF65-F5344CB8AC3E}">
        <p14:creationId xmlns:p14="http://schemas.microsoft.com/office/powerpoint/2010/main" val="1509207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Motivation</a:t>
            </a:r>
            <a:endParaRPr lang="en-NZ" dirty="0">
              <a:solidFill>
                <a:schemeClr val="bg1"/>
              </a:solidFill>
              <a:latin typeface="+mj-lt"/>
            </a:endParaRPr>
          </a:p>
        </p:txBody>
      </p:sp>
      <p:sp>
        <p:nvSpPr>
          <p:cNvPr id="6" name="Content Placeholder 2"/>
          <p:cNvSpPr>
            <a:spLocks noGrp="1"/>
          </p:cNvSpPr>
          <p:nvPr>
            <p:ph idx="1"/>
          </p:nvPr>
        </p:nvSpPr>
        <p:spPr>
          <a:xfrm>
            <a:off x="838200" y="1825625"/>
            <a:ext cx="10427208" cy="3221863"/>
          </a:xfrm>
        </p:spPr>
        <p:txBody>
          <a:bodyPr/>
          <a:lstStyle/>
          <a:p>
            <a:pPr marL="0" indent="0">
              <a:buNone/>
            </a:pPr>
            <a:r>
              <a:rPr lang="en-NZ" u="sng" dirty="0" smtClean="0"/>
              <a:t>Background:</a:t>
            </a:r>
          </a:p>
          <a:p>
            <a:r>
              <a:rPr lang="en-NZ" dirty="0" smtClean="0"/>
              <a:t>Intensive discussion on inequality (e.g. </a:t>
            </a:r>
            <a:r>
              <a:rPr lang="en-NZ" dirty="0"/>
              <a:t>OECD 2015, IMF 2017)</a:t>
            </a:r>
            <a:endParaRPr lang="en-NZ" dirty="0" smtClean="0"/>
          </a:p>
          <a:p>
            <a:r>
              <a:rPr lang="en-NZ" dirty="0" smtClean="0"/>
              <a:t>Numerous studies on the effect of low pay employment on labour market prospects:</a:t>
            </a:r>
          </a:p>
          <a:p>
            <a:pPr lvl="1">
              <a:buFont typeface="Wingdings" panose="05000000000000000000" pitchFamily="2" charset="2"/>
              <a:buChar char="Ø"/>
            </a:pPr>
            <a:r>
              <a:rPr lang="en-GB" i="1" dirty="0" smtClean="0"/>
              <a:t>stepping-stone</a:t>
            </a:r>
            <a:r>
              <a:rPr lang="en-GB" dirty="0" smtClean="0"/>
              <a:t> towards higher-paid jobs (e.g. </a:t>
            </a:r>
            <a:r>
              <a:rPr lang="en-GB" dirty="0" err="1" smtClean="0"/>
              <a:t>Uhlendorff</a:t>
            </a:r>
            <a:r>
              <a:rPr lang="en-GB" dirty="0" smtClean="0"/>
              <a:t> 2006)</a:t>
            </a:r>
          </a:p>
          <a:p>
            <a:pPr lvl="1">
              <a:buFont typeface="Wingdings" panose="05000000000000000000" pitchFamily="2" charset="2"/>
              <a:buChar char="Ø"/>
            </a:pPr>
            <a:r>
              <a:rPr lang="en-GB" i="1" dirty="0" smtClean="0"/>
              <a:t>no-pay </a:t>
            </a:r>
            <a:r>
              <a:rPr lang="en-GB" i="1" dirty="0"/>
              <a:t>– </a:t>
            </a:r>
            <a:r>
              <a:rPr lang="en-GB" i="1" dirty="0" smtClean="0"/>
              <a:t>low-pay cycle</a:t>
            </a:r>
            <a:r>
              <a:rPr lang="en-GB" dirty="0" smtClean="0"/>
              <a:t> (e.g. Stewart 2007)</a:t>
            </a:r>
            <a:endParaRPr lang="en-NZ" dirty="0" smtClean="0"/>
          </a:p>
          <a:p>
            <a:r>
              <a:rPr lang="en-NZ" dirty="0" smtClean="0"/>
              <a:t>Studies provide evidence </a:t>
            </a:r>
            <a:r>
              <a:rPr lang="en-NZ" dirty="0"/>
              <a:t>for </a:t>
            </a:r>
            <a:r>
              <a:rPr lang="en-NZ" dirty="0" smtClean="0"/>
              <a:t>state </a:t>
            </a:r>
            <a:r>
              <a:rPr lang="en-NZ" dirty="0"/>
              <a:t>dependence in low </a:t>
            </a:r>
            <a:r>
              <a:rPr lang="en-NZ" dirty="0" smtClean="0"/>
              <a:t>pay:</a:t>
            </a:r>
          </a:p>
        </p:txBody>
      </p:sp>
      <mc:AlternateContent xmlns:mc="http://schemas.openxmlformats.org/markup-compatibility/2006" xmlns:a14="http://schemas.microsoft.com/office/drawing/2010/main">
        <mc:Choice Requires="a14">
          <p:sp>
            <p:nvSpPr>
              <p:cNvPr id="2" name="Rectangle 1"/>
              <p:cNvSpPr/>
              <p:nvPr/>
            </p:nvSpPr>
            <p:spPr>
              <a:xfrm>
                <a:off x="1559533" y="5047488"/>
                <a:ext cx="8668592" cy="523220"/>
              </a:xfrm>
              <a:prstGeom prst="rect">
                <a:avLst/>
              </a:prstGeom>
            </p:spPr>
            <p:txBody>
              <a:bodyPr wrap="none">
                <a:spAutoFit/>
              </a:bodyPr>
              <a:lstStyle/>
              <a:p>
                <a:r>
                  <a:rPr lang="en-NZ" sz="2800" i="1" dirty="0" smtClean="0"/>
                  <a:t>P</a:t>
                </a:r>
                <a14:m>
                  <m:oMath xmlns:m="http://schemas.openxmlformats.org/officeDocument/2006/math">
                    <m:d>
                      <m:dPr>
                        <m:ctrlPr>
                          <a:rPr lang="en-NZ" sz="2800" i="1" smtClean="0">
                            <a:latin typeface="Cambria Math" panose="02040503050406030204" pitchFamily="18" charset="0"/>
                          </a:rPr>
                        </m:ctrlPr>
                      </m:dPr>
                      <m:e>
                        <m:sSub>
                          <m:sSubPr>
                            <m:ctrlPr>
                              <a:rPr lang="en-NZ" sz="2800" i="1">
                                <a:latin typeface="Cambria Math" panose="02040503050406030204" pitchFamily="18" charset="0"/>
                              </a:rPr>
                            </m:ctrlPr>
                          </m:sSubPr>
                          <m:e>
                            <m:sSub>
                              <m:sSubPr>
                                <m:ctrlPr>
                                  <a:rPr lang="en-NZ" sz="2800" i="1">
                                    <a:latin typeface="Cambria Math" panose="02040503050406030204" pitchFamily="18" charset="0"/>
                                    <a:ea typeface="Cambria Math" panose="02040503050406030204" pitchFamily="18" charset="0"/>
                                  </a:rPr>
                                </m:ctrlPr>
                              </m:sSubPr>
                              <m:e>
                                <m:r>
                                  <m:rPr>
                                    <m:nor/>
                                  </m:rPr>
                                  <a:rPr lang="en-NZ" sz="2800">
                                    <a:latin typeface="Cambria Math" panose="02040503050406030204" pitchFamily="18" charset="0"/>
                                    <a:ea typeface="Cambria Math" panose="02040503050406030204" pitchFamily="18" charset="0"/>
                                  </a:rPr>
                                  <m:t>Low</m:t>
                                </m:r>
                                <m:r>
                                  <m:rPr>
                                    <m:nor/>
                                  </m:rPr>
                                  <a:rPr lang="en-NZ" sz="2800">
                                    <a:latin typeface="Cambria Math" panose="02040503050406030204" pitchFamily="18" charset="0"/>
                                    <a:ea typeface="Cambria Math" panose="02040503050406030204" pitchFamily="18" charset="0"/>
                                  </a:rPr>
                                  <m:t> </m:t>
                                </m:r>
                                <m:r>
                                  <m:rPr>
                                    <m:nor/>
                                  </m:rPr>
                                  <a:rPr lang="en-NZ" sz="2800">
                                    <a:latin typeface="Cambria Math" panose="02040503050406030204" pitchFamily="18" charset="0"/>
                                    <a:ea typeface="Cambria Math" panose="02040503050406030204" pitchFamily="18" charset="0"/>
                                  </a:rPr>
                                  <m:t>pay</m:t>
                                </m:r>
                              </m:e>
                              <m:sub>
                                <m:r>
                                  <a:rPr lang="en-NZ" sz="2800" i="1">
                                    <a:latin typeface="Cambria Math" panose="02040503050406030204" pitchFamily="18" charset="0"/>
                                    <a:ea typeface="Cambria Math" panose="02040503050406030204" pitchFamily="18" charset="0"/>
                                  </a:rPr>
                                  <m:t>𝑡</m:t>
                                </m:r>
                              </m:sub>
                            </m:sSub>
                            <m:r>
                              <m:rPr>
                                <m:nor/>
                              </m:rPr>
                              <a:rPr lang="en-NZ" sz="2800" b="0" i="0" smtClean="0">
                                <a:latin typeface="Cambria Math" panose="02040503050406030204" pitchFamily="18" charset="0"/>
                                <a:ea typeface="Cambria Math" panose="02040503050406030204" pitchFamily="18" charset="0"/>
                              </a:rPr>
                              <m:t>|</m:t>
                            </m:r>
                            <m:r>
                              <m:rPr>
                                <m:nor/>
                              </m:rPr>
                              <a:rPr lang="en-NZ" sz="2800">
                                <a:latin typeface="Cambria Math" panose="02040503050406030204" pitchFamily="18" charset="0"/>
                              </a:rPr>
                              <m:t>Low</m:t>
                            </m:r>
                            <m:r>
                              <m:rPr>
                                <m:nor/>
                              </m:rPr>
                              <a:rPr lang="en-NZ" sz="2800">
                                <a:latin typeface="Cambria Math" panose="02040503050406030204" pitchFamily="18" charset="0"/>
                              </a:rPr>
                              <m:t> </m:t>
                            </m:r>
                            <m:r>
                              <m:rPr>
                                <m:nor/>
                              </m:rPr>
                              <a:rPr lang="en-NZ" sz="2800">
                                <a:latin typeface="Cambria Math" panose="02040503050406030204" pitchFamily="18" charset="0"/>
                              </a:rPr>
                              <m:t>pay</m:t>
                            </m:r>
                          </m:e>
                          <m:sub>
                            <m:r>
                              <a:rPr lang="en-NZ" sz="2800" i="1">
                                <a:latin typeface="Cambria Math" panose="02040503050406030204" pitchFamily="18" charset="0"/>
                              </a:rPr>
                              <m:t>𝑡</m:t>
                            </m:r>
                            <m:r>
                              <a:rPr lang="en-NZ" sz="2800" i="1">
                                <a:latin typeface="Cambria Math" panose="02040503050406030204" pitchFamily="18" charset="0"/>
                              </a:rPr>
                              <m:t>−1</m:t>
                            </m:r>
                          </m:sub>
                        </m:sSub>
                      </m:e>
                    </m:d>
                    <m:r>
                      <a:rPr lang="en-NZ" sz="2800" i="1" smtClean="0">
                        <a:latin typeface="Cambria Math" panose="02040503050406030204" pitchFamily="18" charset="0"/>
                        <a:ea typeface="Cambria Math" panose="02040503050406030204" pitchFamily="18" charset="0"/>
                      </a:rPr>
                      <m:t>≥</m:t>
                    </m:r>
                    <m:r>
                      <a:rPr lang="en-NZ" sz="2800" b="0" i="1" smtClean="0">
                        <a:latin typeface="Cambria Math" panose="02040503050406030204" pitchFamily="18" charset="0"/>
                        <a:ea typeface="Cambria Math" panose="02040503050406030204" pitchFamily="18" charset="0"/>
                      </a:rPr>
                      <m:t>𝑃</m:t>
                    </m:r>
                    <m:d>
                      <m:dPr>
                        <m:ctrlPr>
                          <a:rPr lang="en-NZ" sz="2800" i="1" smtClean="0">
                            <a:latin typeface="Cambria Math" panose="02040503050406030204" pitchFamily="18" charset="0"/>
                            <a:ea typeface="Cambria Math" panose="02040503050406030204" pitchFamily="18" charset="0"/>
                          </a:rPr>
                        </m:ctrlPr>
                      </m:dPr>
                      <m:e>
                        <m:sSub>
                          <m:sSubPr>
                            <m:ctrlPr>
                              <a:rPr lang="en-NZ" sz="2800" i="1">
                                <a:latin typeface="Cambria Math" panose="02040503050406030204" pitchFamily="18" charset="0"/>
                                <a:ea typeface="Cambria Math" panose="02040503050406030204" pitchFamily="18" charset="0"/>
                              </a:rPr>
                            </m:ctrlPr>
                          </m:sSubPr>
                          <m:e>
                            <m:r>
                              <m:rPr>
                                <m:nor/>
                              </m:rPr>
                              <a:rPr lang="en-NZ" sz="2800">
                                <a:latin typeface="Cambria Math" panose="02040503050406030204" pitchFamily="18" charset="0"/>
                                <a:ea typeface="Cambria Math" panose="02040503050406030204" pitchFamily="18" charset="0"/>
                              </a:rPr>
                              <m:t>Low</m:t>
                            </m:r>
                            <m:r>
                              <m:rPr>
                                <m:nor/>
                              </m:rPr>
                              <a:rPr lang="en-NZ" sz="2800">
                                <a:latin typeface="Cambria Math" panose="02040503050406030204" pitchFamily="18" charset="0"/>
                                <a:ea typeface="Cambria Math" panose="02040503050406030204" pitchFamily="18" charset="0"/>
                              </a:rPr>
                              <m:t> </m:t>
                            </m:r>
                            <m:r>
                              <m:rPr>
                                <m:nor/>
                              </m:rPr>
                              <a:rPr lang="en-NZ" sz="2800">
                                <a:latin typeface="Cambria Math" panose="02040503050406030204" pitchFamily="18" charset="0"/>
                                <a:ea typeface="Cambria Math" panose="02040503050406030204" pitchFamily="18" charset="0"/>
                              </a:rPr>
                              <m:t>pay</m:t>
                            </m:r>
                          </m:e>
                          <m:sub>
                            <m:r>
                              <a:rPr lang="en-NZ" sz="2800" i="1">
                                <a:latin typeface="Cambria Math" panose="02040503050406030204" pitchFamily="18" charset="0"/>
                                <a:ea typeface="Cambria Math" panose="02040503050406030204" pitchFamily="18" charset="0"/>
                              </a:rPr>
                              <m:t>𝑡</m:t>
                            </m:r>
                          </m:sub>
                        </m:sSub>
                        <m:r>
                          <a:rPr lang="en-NZ" sz="2800" b="0" i="1" smtClean="0">
                            <a:latin typeface="Cambria Math" panose="02040503050406030204" pitchFamily="18" charset="0"/>
                            <a:ea typeface="Cambria Math" panose="02040503050406030204" pitchFamily="18" charset="0"/>
                          </a:rPr>
                          <m:t>|</m:t>
                        </m:r>
                        <m:sSub>
                          <m:sSubPr>
                            <m:ctrlPr>
                              <a:rPr lang="en-NZ" sz="2800" i="1">
                                <a:latin typeface="Cambria Math" panose="02040503050406030204" pitchFamily="18" charset="0"/>
                                <a:ea typeface="Cambria Math" panose="02040503050406030204" pitchFamily="18" charset="0"/>
                              </a:rPr>
                            </m:ctrlPr>
                          </m:sSubPr>
                          <m:e>
                            <m:r>
                              <m:rPr>
                                <m:nor/>
                              </m:rPr>
                              <a:rPr lang="en-NZ" sz="2800">
                                <a:latin typeface="Cambria Math" panose="02040503050406030204" pitchFamily="18" charset="0"/>
                                <a:ea typeface="Cambria Math" panose="02040503050406030204" pitchFamily="18" charset="0"/>
                              </a:rPr>
                              <m:t>Higher</m:t>
                            </m:r>
                            <m:r>
                              <m:rPr>
                                <m:nor/>
                              </m:rPr>
                              <a:rPr lang="en-NZ" sz="2800">
                                <a:latin typeface="Cambria Math" panose="02040503050406030204" pitchFamily="18" charset="0"/>
                                <a:ea typeface="Cambria Math" panose="02040503050406030204" pitchFamily="18" charset="0"/>
                              </a:rPr>
                              <m:t> </m:t>
                            </m:r>
                            <m:r>
                              <m:rPr>
                                <m:nor/>
                              </m:rPr>
                              <a:rPr lang="en-NZ" sz="2800">
                                <a:latin typeface="Cambria Math" panose="02040503050406030204" pitchFamily="18" charset="0"/>
                                <a:ea typeface="Cambria Math" panose="02040503050406030204" pitchFamily="18" charset="0"/>
                              </a:rPr>
                              <m:t>pay</m:t>
                            </m:r>
                          </m:e>
                          <m:sub>
                            <m:r>
                              <a:rPr lang="en-NZ" sz="2800" i="1">
                                <a:latin typeface="Cambria Math" panose="02040503050406030204" pitchFamily="18" charset="0"/>
                                <a:ea typeface="Cambria Math" panose="02040503050406030204" pitchFamily="18" charset="0"/>
                              </a:rPr>
                              <m:t>𝑡</m:t>
                            </m:r>
                            <m:r>
                              <a:rPr lang="en-NZ" sz="2800" i="1">
                                <a:latin typeface="Cambria Math" panose="02040503050406030204" pitchFamily="18" charset="0"/>
                                <a:ea typeface="Cambria Math" panose="02040503050406030204" pitchFamily="18" charset="0"/>
                              </a:rPr>
                              <m:t>−1</m:t>
                            </m:r>
                          </m:sub>
                        </m:sSub>
                      </m:e>
                    </m:d>
                  </m:oMath>
                </a14:m>
                <a:endParaRPr lang="en-NZ" sz="2800" dirty="0"/>
              </a:p>
            </p:txBody>
          </p:sp>
        </mc:Choice>
        <mc:Fallback xmlns="">
          <p:sp>
            <p:nvSpPr>
              <p:cNvPr id="2" name="Rectangle 1"/>
              <p:cNvSpPr>
                <a:spLocks noRot="1" noChangeAspect="1" noMove="1" noResize="1" noEditPoints="1" noAdjustHandles="1" noChangeArrowheads="1" noChangeShapeType="1" noTextEdit="1"/>
              </p:cNvSpPr>
              <p:nvPr/>
            </p:nvSpPr>
            <p:spPr>
              <a:xfrm>
                <a:off x="1559533" y="5047488"/>
                <a:ext cx="8668592" cy="523220"/>
              </a:xfrm>
              <a:prstGeom prst="rect">
                <a:avLst/>
              </a:prstGeom>
              <a:blipFill>
                <a:blip r:embed="rId3"/>
                <a:stretch>
                  <a:fillRect l="-1477" t="-10465" b="-32558"/>
                </a:stretch>
              </a:blipFill>
            </p:spPr>
            <p:txBody>
              <a:bodyPr/>
              <a:lstStyle/>
              <a:p>
                <a:r>
                  <a:rPr lang="en-NZ">
                    <a:noFill/>
                  </a:rPr>
                  <a:t> </a:t>
                </a:r>
              </a:p>
            </p:txBody>
          </p:sp>
        </mc:Fallback>
      </mc:AlternateContent>
      <p:sp>
        <p:nvSpPr>
          <p:cNvPr id="3" name="Slide Number Placeholder 2"/>
          <p:cNvSpPr>
            <a:spLocks noGrp="1"/>
          </p:cNvSpPr>
          <p:nvPr>
            <p:ph type="sldNum" sz="quarter" idx="12"/>
          </p:nvPr>
        </p:nvSpPr>
        <p:spPr/>
        <p:txBody>
          <a:bodyPr/>
          <a:lstStyle/>
          <a:p>
            <a:fld id="{946C5AB2-E5F7-4960-910D-209FF40FBEF2}" type="slidenum">
              <a:rPr lang="en-NZ" smtClean="0"/>
              <a:t>3</a:t>
            </a:fld>
            <a:endParaRPr lang="en-NZ"/>
          </a:p>
        </p:txBody>
      </p:sp>
    </p:spTree>
    <p:extLst>
      <p:ext uri="{BB962C8B-B14F-4D97-AF65-F5344CB8AC3E}">
        <p14:creationId xmlns:p14="http://schemas.microsoft.com/office/powerpoint/2010/main" val="3907589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Conclusion</a:t>
            </a:r>
            <a:endParaRPr lang="en-NZ" sz="4400" dirty="0">
              <a:solidFill>
                <a:schemeClr val="bg1"/>
              </a:solidFill>
              <a:latin typeface="+mj-lt"/>
            </a:endParaRPr>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838200" y="1825625"/>
                <a:ext cx="10515600" cy="4351338"/>
              </a:xfrm>
            </p:spPr>
            <p:txBody>
              <a:bodyPr/>
              <a:lstStyle/>
              <a:p>
                <a:pPr marL="0" indent="0">
                  <a:buNone/>
                </a:pPr>
                <a:r>
                  <a:rPr lang="en-NZ" u="sng" dirty="0"/>
                  <a:t>Findings </a:t>
                </a:r>
                <a:r>
                  <a:rPr lang="en-NZ" u="sng" dirty="0" smtClean="0"/>
                  <a:t>(preliminary):</a:t>
                </a:r>
              </a:p>
              <a:p>
                <a:pPr marL="514350" indent="-514350">
                  <a:buFont typeface="+mj-lt"/>
                  <a:buAutoNum type="arabicParenR"/>
                </a:pPr>
                <a:r>
                  <a:rPr lang="en-NZ" dirty="0" smtClean="0"/>
                  <a:t>Annual share of individuals affected by low pay is underestimated</a:t>
                </a:r>
              </a:p>
              <a:p>
                <a:pPr marL="514350" indent="-514350">
                  <a:buFont typeface="+mj-lt"/>
                  <a:buAutoNum type="arabicParenR"/>
                </a:pPr>
                <a:r>
                  <a:rPr lang="en-NZ" dirty="0" smtClean="0"/>
                  <a:t>Level of low pay attachment varies across individuals</a:t>
                </a:r>
              </a:p>
              <a:p>
                <a:pPr marL="514350" indent="-514350">
                  <a:buFont typeface="+mj-lt"/>
                  <a:buAutoNum type="arabicParenR"/>
                </a:pPr>
                <a:r>
                  <a:rPr lang="en-NZ" dirty="0" smtClean="0"/>
                  <a:t>Intensity of low pay attachment over time is highly correlated</a:t>
                </a:r>
              </a:p>
              <a:p>
                <a:pPr marL="0" indent="0">
                  <a:buNone/>
                </a:pPr>
                <a14:m>
                  <m:oMathPara xmlns:m="http://schemas.openxmlformats.org/officeDocument/2006/math">
                    <m:oMathParaPr>
                      <m:jc m:val="centerGroup"/>
                    </m:oMathParaPr>
                    <m:oMath xmlns:m="http://schemas.openxmlformats.org/officeDocument/2006/math">
                      <m:r>
                        <a:rPr lang="en-NZ" sz="4400" i="1" smtClean="0">
                          <a:latin typeface="Cambria Math" panose="02040503050406030204" pitchFamily="18" charset="0"/>
                          <a:ea typeface="Cambria Math" panose="02040503050406030204" pitchFamily="18" charset="0"/>
                        </a:rPr>
                        <m:t>⇓</m:t>
                      </m:r>
                    </m:oMath>
                  </m:oMathPara>
                </a14:m>
                <a:endParaRPr lang="en-NZ" sz="4400" dirty="0" smtClean="0"/>
              </a:p>
              <a:p>
                <a:pPr marL="541338" indent="0">
                  <a:buNone/>
                </a:pPr>
                <a:r>
                  <a:rPr lang="en-NZ" dirty="0" smtClean="0"/>
                  <a:t>conventional identification strategy </a:t>
                </a:r>
                <a:r>
                  <a:rPr lang="en-NZ" i="1" dirty="0"/>
                  <a:t>under</a:t>
                </a:r>
                <a:r>
                  <a:rPr lang="en-NZ" dirty="0"/>
                  <a:t>- and </a:t>
                </a:r>
                <a:r>
                  <a:rPr lang="en-NZ" i="1" dirty="0"/>
                  <a:t>over</a:t>
                </a:r>
                <a:r>
                  <a:rPr lang="en-NZ" dirty="0"/>
                  <a:t>estimates </a:t>
                </a:r>
                <a:r>
                  <a:rPr lang="en-NZ" dirty="0" smtClean="0"/>
                  <a:t>the persistence </a:t>
                </a:r>
                <a:r>
                  <a:rPr lang="en-NZ" dirty="0"/>
                  <a:t>in low pay substantially</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217" t="-2241"/>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30</a:t>
            </a:fld>
            <a:endParaRPr lang="en-NZ"/>
          </a:p>
        </p:txBody>
      </p:sp>
    </p:spTree>
    <p:extLst>
      <p:ext uri="{BB962C8B-B14F-4D97-AF65-F5344CB8AC3E}">
        <p14:creationId xmlns:p14="http://schemas.microsoft.com/office/powerpoint/2010/main" val="443279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476" y="2450657"/>
            <a:ext cx="10515600" cy="1021747"/>
          </a:xfrm>
        </p:spPr>
        <p:txBody>
          <a:bodyPr>
            <a:noAutofit/>
          </a:bodyPr>
          <a:lstStyle/>
          <a:p>
            <a:pPr marL="0" indent="0" algn="ctr">
              <a:buNone/>
            </a:pPr>
            <a:r>
              <a:rPr lang="en-NZ" sz="4500" b="1" dirty="0" smtClean="0"/>
              <a:t>Thank you very much for your time</a:t>
            </a:r>
          </a:p>
          <a:p>
            <a:pPr marL="0" indent="0" algn="ctr">
              <a:buNone/>
            </a:pPr>
            <a:endParaRPr lang="en-NZ" sz="4500" b="1" dirty="0"/>
          </a:p>
          <a:p>
            <a:pPr marL="0" indent="0" algn="ctr">
              <a:buNone/>
            </a:pPr>
            <a:r>
              <a:rPr lang="en-NZ" sz="4500" b="1" dirty="0" smtClean="0"/>
              <a:t>Questions?</a:t>
            </a:r>
            <a:endParaRPr lang="en-NZ" sz="4500" b="1" dirty="0"/>
          </a:p>
        </p:txBody>
      </p:sp>
      <p:sp>
        <p:nvSpPr>
          <p:cNvPr id="2" name="Slide Number Placeholder 1"/>
          <p:cNvSpPr>
            <a:spLocks noGrp="1"/>
          </p:cNvSpPr>
          <p:nvPr>
            <p:ph type="sldNum" sz="quarter" idx="12"/>
          </p:nvPr>
        </p:nvSpPr>
        <p:spPr/>
        <p:txBody>
          <a:bodyPr/>
          <a:lstStyle/>
          <a:p>
            <a:fld id="{946C5AB2-E5F7-4960-910D-209FF40FBEF2}" type="slidenum">
              <a:rPr lang="en-NZ" smtClean="0"/>
              <a:t>31</a:t>
            </a:fld>
            <a:endParaRPr lang="en-NZ"/>
          </a:p>
        </p:txBody>
      </p:sp>
    </p:spTree>
    <p:extLst>
      <p:ext uri="{BB962C8B-B14F-4D97-AF65-F5344CB8AC3E}">
        <p14:creationId xmlns:p14="http://schemas.microsoft.com/office/powerpoint/2010/main" val="3761696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Motivation</a:t>
            </a:r>
            <a:endParaRPr lang="en-NZ" dirty="0">
              <a:solidFill>
                <a:schemeClr val="bg1"/>
              </a:solidFill>
              <a:latin typeface="+mj-lt"/>
            </a:endParaRPr>
          </a:p>
        </p:txBody>
      </p:sp>
      <p:sp>
        <p:nvSpPr>
          <p:cNvPr id="6" name="Content Placeholder 2"/>
          <p:cNvSpPr>
            <a:spLocks noGrp="1"/>
          </p:cNvSpPr>
          <p:nvPr>
            <p:ph idx="1"/>
          </p:nvPr>
        </p:nvSpPr>
        <p:spPr>
          <a:xfrm>
            <a:off x="838200" y="1825625"/>
            <a:ext cx="10515600" cy="4351338"/>
          </a:xfrm>
        </p:spPr>
        <p:txBody>
          <a:bodyPr/>
          <a:lstStyle/>
          <a:p>
            <a:pPr marL="0" indent="0">
              <a:buNone/>
            </a:pPr>
            <a:r>
              <a:rPr lang="en-NZ" u="sng" dirty="0" smtClean="0"/>
              <a:t>Aim of this study:</a:t>
            </a:r>
          </a:p>
          <a:p>
            <a:r>
              <a:rPr lang="en-NZ" dirty="0" smtClean="0"/>
              <a:t>Discussing </a:t>
            </a:r>
            <a:r>
              <a:rPr lang="en-NZ" dirty="0"/>
              <a:t>the prevailing identification strategy </a:t>
            </a:r>
            <a:r>
              <a:rPr lang="en-NZ" dirty="0" smtClean="0"/>
              <a:t>which is based on annual labour market information</a:t>
            </a:r>
          </a:p>
          <a:p>
            <a:r>
              <a:rPr lang="en-NZ" dirty="0" smtClean="0"/>
              <a:t>Comparing the results with a model that </a:t>
            </a:r>
            <a:r>
              <a:rPr lang="en-NZ" dirty="0"/>
              <a:t>uses a large administrative dataset with monthly </a:t>
            </a:r>
            <a:r>
              <a:rPr lang="en-NZ" dirty="0" smtClean="0"/>
              <a:t>earning </a:t>
            </a:r>
            <a:r>
              <a:rPr lang="en-NZ" dirty="0"/>
              <a:t>information </a:t>
            </a:r>
            <a:r>
              <a:rPr lang="en-NZ" dirty="0" smtClean="0"/>
              <a:t>and accounts for </a:t>
            </a:r>
            <a:r>
              <a:rPr lang="en-NZ" dirty="0"/>
              <a:t>the intensity of </a:t>
            </a:r>
            <a:r>
              <a:rPr lang="en-NZ" dirty="0" smtClean="0"/>
              <a:t>the low pay attachment</a:t>
            </a:r>
          </a:p>
          <a:p>
            <a:r>
              <a:rPr lang="en-NZ" dirty="0" smtClean="0"/>
              <a:t>Please note that results are </a:t>
            </a:r>
            <a:r>
              <a:rPr lang="en-NZ" b="1" dirty="0" smtClean="0"/>
              <a:t>preliminary</a:t>
            </a:r>
            <a:endParaRPr lang="en-NZ" b="1" dirty="0"/>
          </a:p>
        </p:txBody>
      </p:sp>
      <p:sp>
        <p:nvSpPr>
          <p:cNvPr id="2" name="Slide Number Placeholder 1"/>
          <p:cNvSpPr>
            <a:spLocks noGrp="1"/>
          </p:cNvSpPr>
          <p:nvPr>
            <p:ph type="sldNum" sz="quarter" idx="12"/>
          </p:nvPr>
        </p:nvSpPr>
        <p:spPr/>
        <p:txBody>
          <a:bodyPr/>
          <a:lstStyle/>
          <a:p>
            <a:fld id="{946C5AB2-E5F7-4960-910D-209FF40FBEF2}" type="slidenum">
              <a:rPr lang="en-NZ" smtClean="0"/>
              <a:t>4</a:t>
            </a:fld>
            <a:endParaRPr lang="en-NZ"/>
          </a:p>
        </p:txBody>
      </p:sp>
    </p:spTree>
    <p:extLst>
      <p:ext uri="{BB962C8B-B14F-4D97-AF65-F5344CB8AC3E}">
        <p14:creationId xmlns:p14="http://schemas.microsoft.com/office/powerpoint/2010/main" val="250909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a:solidFill>
                  <a:schemeClr val="bg1"/>
                </a:solidFill>
                <a:latin typeface="+mj-lt"/>
              </a:rPr>
              <a:t>Motivation</a:t>
            </a:r>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838200" y="1825625"/>
                <a:ext cx="10515600" cy="4351338"/>
              </a:xfrm>
            </p:spPr>
            <p:txBody>
              <a:bodyPr/>
              <a:lstStyle/>
              <a:p>
                <a:pPr marL="0" indent="0">
                  <a:buNone/>
                </a:pPr>
                <a:r>
                  <a:rPr lang="en-NZ" u="sng" dirty="0"/>
                  <a:t>Findings </a:t>
                </a:r>
                <a:r>
                  <a:rPr lang="en-NZ" u="sng" dirty="0" smtClean="0"/>
                  <a:t>(preliminary):</a:t>
                </a:r>
              </a:p>
              <a:p>
                <a:pPr marL="514350" indent="-514350">
                  <a:buFont typeface="+mj-lt"/>
                  <a:buAutoNum type="arabicParenR"/>
                </a:pPr>
                <a:r>
                  <a:rPr lang="en-NZ" dirty="0" smtClean="0"/>
                  <a:t>Annual share of individuals affected by low pay is underestimated</a:t>
                </a:r>
              </a:p>
              <a:p>
                <a:pPr marL="514350" indent="-514350">
                  <a:buFont typeface="+mj-lt"/>
                  <a:buAutoNum type="arabicParenR"/>
                </a:pPr>
                <a:r>
                  <a:rPr lang="en-NZ" dirty="0" smtClean="0"/>
                  <a:t>Level of low pay attachment varies across individuals</a:t>
                </a:r>
              </a:p>
              <a:p>
                <a:pPr marL="514350" indent="-514350">
                  <a:buFont typeface="+mj-lt"/>
                  <a:buAutoNum type="arabicParenR"/>
                </a:pPr>
                <a:r>
                  <a:rPr lang="en-NZ" dirty="0" smtClean="0"/>
                  <a:t>Intensity of low pay attachment over time is highly correlated</a:t>
                </a:r>
              </a:p>
              <a:p>
                <a:pPr marL="0" indent="0">
                  <a:buNone/>
                </a:pPr>
                <a14:m>
                  <m:oMathPara xmlns:m="http://schemas.openxmlformats.org/officeDocument/2006/math">
                    <m:oMathParaPr>
                      <m:jc m:val="centerGroup"/>
                    </m:oMathParaPr>
                    <m:oMath xmlns:m="http://schemas.openxmlformats.org/officeDocument/2006/math">
                      <m:r>
                        <a:rPr lang="en-NZ" sz="4400" i="1" smtClean="0">
                          <a:latin typeface="Cambria Math" panose="02040503050406030204" pitchFamily="18" charset="0"/>
                          <a:ea typeface="Cambria Math" panose="02040503050406030204" pitchFamily="18" charset="0"/>
                        </a:rPr>
                        <m:t>⇓</m:t>
                      </m:r>
                    </m:oMath>
                  </m:oMathPara>
                </a14:m>
                <a:endParaRPr lang="en-NZ" sz="4400" dirty="0" smtClean="0"/>
              </a:p>
              <a:p>
                <a:pPr marL="541338" indent="0">
                  <a:buNone/>
                </a:pPr>
                <a:r>
                  <a:rPr lang="en-NZ" dirty="0" smtClean="0"/>
                  <a:t>conventional identification strategy </a:t>
                </a:r>
                <a:r>
                  <a:rPr lang="en-NZ" i="1" dirty="0"/>
                  <a:t>under</a:t>
                </a:r>
                <a:r>
                  <a:rPr lang="en-NZ" dirty="0"/>
                  <a:t>- and </a:t>
                </a:r>
                <a:r>
                  <a:rPr lang="en-NZ" i="1" dirty="0"/>
                  <a:t>over</a:t>
                </a:r>
                <a:r>
                  <a:rPr lang="en-NZ" dirty="0"/>
                  <a:t>estimates </a:t>
                </a:r>
                <a:r>
                  <a:rPr lang="en-NZ" dirty="0" smtClean="0"/>
                  <a:t>the persistence </a:t>
                </a:r>
                <a:r>
                  <a:rPr lang="en-NZ" dirty="0"/>
                  <a:t>in low pay substantially</a:t>
                </a:r>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217" t="-2241"/>
                </a:stretch>
              </a:blipFill>
            </p:spPr>
            <p:txBody>
              <a:bodyPr/>
              <a:lstStyle/>
              <a:p>
                <a:r>
                  <a:rPr lang="en-NZ">
                    <a:noFill/>
                  </a:rPr>
                  <a:t> </a:t>
                </a:r>
              </a:p>
            </p:txBody>
          </p:sp>
        </mc:Fallback>
      </mc:AlternateContent>
      <p:sp>
        <p:nvSpPr>
          <p:cNvPr id="2" name="Slide Number Placeholder 1"/>
          <p:cNvSpPr>
            <a:spLocks noGrp="1"/>
          </p:cNvSpPr>
          <p:nvPr>
            <p:ph type="sldNum" sz="quarter" idx="12"/>
          </p:nvPr>
        </p:nvSpPr>
        <p:spPr/>
        <p:txBody>
          <a:bodyPr/>
          <a:lstStyle/>
          <a:p>
            <a:fld id="{946C5AB2-E5F7-4960-910D-209FF40FBEF2}" type="slidenum">
              <a:rPr lang="en-NZ" smtClean="0"/>
              <a:t>5</a:t>
            </a:fld>
            <a:endParaRPr lang="en-NZ"/>
          </a:p>
        </p:txBody>
      </p:sp>
    </p:spTree>
    <p:extLst>
      <p:ext uri="{BB962C8B-B14F-4D97-AF65-F5344CB8AC3E}">
        <p14:creationId xmlns:p14="http://schemas.microsoft.com/office/powerpoint/2010/main" val="697016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Literature Review</a:t>
            </a:r>
            <a:endParaRPr lang="en-NZ" dirty="0">
              <a:solidFill>
                <a:schemeClr val="bg1"/>
              </a:solidFill>
              <a:latin typeface="+mj-lt"/>
            </a:endParaRPr>
          </a:p>
        </p:txBody>
      </p:sp>
      <p:sp>
        <p:nvSpPr>
          <p:cNvPr id="25" name="Content Placeholder 2"/>
          <p:cNvSpPr>
            <a:spLocks noGrp="1"/>
          </p:cNvSpPr>
          <p:nvPr>
            <p:ph idx="1"/>
          </p:nvPr>
        </p:nvSpPr>
        <p:spPr>
          <a:xfrm>
            <a:off x="838200" y="1139825"/>
            <a:ext cx="10515600" cy="4351338"/>
          </a:xfrm>
        </p:spPr>
        <p:txBody>
          <a:bodyPr>
            <a:noAutofit/>
          </a:bodyPr>
          <a:lstStyle/>
          <a:p>
            <a:pPr marL="0" indent="0">
              <a:buNone/>
            </a:pPr>
            <a:r>
              <a:rPr lang="en-NZ" sz="2000" u="sng" dirty="0" smtClean="0"/>
              <a:t>United Kingdom (BHPS, Understanding Society):</a:t>
            </a:r>
          </a:p>
          <a:p>
            <a:r>
              <a:rPr lang="en-GB" sz="2000" dirty="0"/>
              <a:t>Stewart &amp; </a:t>
            </a:r>
            <a:r>
              <a:rPr lang="en-GB" sz="2000" dirty="0" err="1"/>
              <a:t>Swaffield</a:t>
            </a:r>
            <a:r>
              <a:rPr lang="en-GB" sz="2000" dirty="0"/>
              <a:t> (1999</a:t>
            </a:r>
            <a:r>
              <a:rPr lang="en-GB" sz="2000" dirty="0" smtClean="0"/>
              <a:t>): </a:t>
            </a:r>
            <a:r>
              <a:rPr lang="en-GB" sz="2000" dirty="0"/>
              <a:t>‘considerable persistence in low pay’ [</a:t>
            </a:r>
            <a:r>
              <a:rPr lang="en-GB" sz="2000" dirty="0" smtClean="0"/>
              <a:t>p.</a:t>
            </a:r>
            <a:r>
              <a:rPr lang="en-GB" sz="2000" dirty="0"/>
              <a:t> </a:t>
            </a:r>
            <a:r>
              <a:rPr lang="en-GB" sz="2000" dirty="0" smtClean="0"/>
              <a:t>40]</a:t>
            </a:r>
          </a:p>
          <a:p>
            <a:r>
              <a:rPr lang="en-GB" sz="2000" dirty="0" err="1" smtClean="0"/>
              <a:t>Cai</a:t>
            </a:r>
            <a:r>
              <a:rPr lang="en-GB" sz="2000" dirty="0" smtClean="0"/>
              <a:t> </a:t>
            </a:r>
            <a:r>
              <a:rPr lang="en-GB" sz="2000" dirty="0"/>
              <a:t>et al. (2017</a:t>
            </a:r>
            <a:r>
              <a:rPr lang="en-GB" sz="2000" dirty="0" smtClean="0"/>
              <a:t>): </a:t>
            </a:r>
            <a:r>
              <a:rPr lang="en-NZ" sz="2000" dirty="0"/>
              <a:t>‘those employees who are on low pay are more likely to be found on low pay in the future, compared with those who are (…) unemployed or on higher pay’ [p. 27</a:t>
            </a:r>
            <a:r>
              <a:rPr lang="en-NZ" sz="2000" dirty="0" smtClean="0"/>
              <a:t>]</a:t>
            </a:r>
          </a:p>
          <a:p>
            <a:pPr marL="0" indent="0">
              <a:buNone/>
            </a:pPr>
            <a:r>
              <a:rPr lang="en-NZ" sz="2000" u="sng" dirty="0"/>
              <a:t>Italy (Survey on Households Income and Wealth):</a:t>
            </a:r>
          </a:p>
          <a:p>
            <a:r>
              <a:rPr lang="en-GB" sz="2000" dirty="0" err="1"/>
              <a:t>Cappellari</a:t>
            </a:r>
            <a:r>
              <a:rPr lang="en-GB" sz="2000" dirty="0"/>
              <a:t> (2007): </a:t>
            </a:r>
            <a:r>
              <a:rPr lang="en-NZ" sz="2000" dirty="0"/>
              <a:t>‘considerable state dependence: the experience of low pay raises the probability of subsequent low pay episodes’ [p.</a:t>
            </a:r>
            <a:r>
              <a:rPr lang="en-GB" sz="2000" dirty="0"/>
              <a:t> </a:t>
            </a:r>
            <a:r>
              <a:rPr lang="en-NZ" sz="2000" dirty="0"/>
              <a:t>465</a:t>
            </a:r>
            <a:r>
              <a:rPr lang="en-NZ" sz="2000" dirty="0" smtClean="0"/>
              <a:t>].</a:t>
            </a:r>
            <a:endParaRPr lang="en-NZ" sz="2000" u="sng" dirty="0"/>
          </a:p>
          <a:p>
            <a:pPr marL="0" indent="0">
              <a:buNone/>
            </a:pPr>
            <a:r>
              <a:rPr lang="en-NZ" sz="2000" u="sng" dirty="0" smtClean="0"/>
              <a:t>Germany (GSOEP):</a:t>
            </a:r>
            <a:endParaRPr lang="en-NZ" sz="2000" u="sng" dirty="0"/>
          </a:p>
          <a:p>
            <a:r>
              <a:rPr lang="en-GB" sz="2000" dirty="0" err="1"/>
              <a:t>Uhlendorff</a:t>
            </a:r>
            <a:r>
              <a:rPr lang="en-GB" sz="2000" dirty="0"/>
              <a:t> (2006): ‘strong true state dependence in low pay’ [p. 18</a:t>
            </a:r>
            <a:r>
              <a:rPr lang="en-GB" sz="2000" dirty="0" smtClean="0"/>
              <a:t>]</a:t>
            </a:r>
            <a:endParaRPr lang="en-GB" sz="2000" u="sng" dirty="0"/>
          </a:p>
          <a:p>
            <a:pPr marL="0" indent="0">
              <a:buNone/>
            </a:pPr>
            <a:r>
              <a:rPr lang="en-GB" sz="2000" u="sng" dirty="0" smtClean="0"/>
              <a:t>Europe (ECHP):</a:t>
            </a:r>
            <a:endParaRPr lang="en-GB" sz="2000" u="sng" dirty="0"/>
          </a:p>
          <a:p>
            <a:r>
              <a:rPr lang="en-GB" sz="2000" dirty="0"/>
              <a:t>Clark &amp; </a:t>
            </a:r>
            <a:r>
              <a:rPr lang="en-GB" sz="2000" dirty="0" err="1"/>
              <a:t>Kanellopoulos</a:t>
            </a:r>
            <a:r>
              <a:rPr lang="en-GB" sz="2000" dirty="0"/>
              <a:t> (2013): ‘positive, statistically significant state dependence in every single country’ [p. 122</a:t>
            </a:r>
            <a:r>
              <a:rPr lang="en-GB" sz="2000" dirty="0" smtClean="0"/>
              <a:t>]</a:t>
            </a:r>
          </a:p>
          <a:p>
            <a:pPr marL="0" indent="0">
              <a:buNone/>
            </a:pPr>
            <a:r>
              <a:rPr lang="en-GB" sz="2000" u="sng" dirty="0" smtClean="0"/>
              <a:t>Australia (HILDA):</a:t>
            </a:r>
          </a:p>
          <a:p>
            <a:r>
              <a:rPr lang="en-GB" sz="2000" dirty="0" err="1" smtClean="0"/>
              <a:t>Fok</a:t>
            </a:r>
            <a:r>
              <a:rPr lang="en-GB" sz="2000" dirty="0" smtClean="0"/>
              <a:t> et al (2015): ‘</a:t>
            </a:r>
            <a:r>
              <a:rPr lang="en-NZ" sz="2000" dirty="0"/>
              <a:t>Consistent with the previous literature, the results clearly indicate that there is </a:t>
            </a:r>
            <a:r>
              <a:rPr lang="en-NZ" sz="2000" dirty="0" smtClean="0"/>
              <a:t>state dependence </a:t>
            </a:r>
            <a:r>
              <a:rPr lang="en-NZ" sz="2000" dirty="0"/>
              <a:t>in </a:t>
            </a:r>
            <a:r>
              <a:rPr lang="en-NZ" sz="2000" dirty="0" smtClean="0"/>
              <a:t>(…) low-paid employment</a:t>
            </a:r>
            <a:r>
              <a:rPr lang="en-GB" sz="2000" dirty="0" smtClean="0"/>
              <a:t>’ [p. 885]</a:t>
            </a:r>
            <a:endParaRPr lang="en-NZ" sz="2000" dirty="0"/>
          </a:p>
          <a:p>
            <a:pPr marL="0" indent="0">
              <a:buNone/>
            </a:pPr>
            <a:endParaRPr lang="en-NZ" sz="2000" u="sng" dirty="0" smtClean="0"/>
          </a:p>
        </p:txBody>
      </p:sp>
      <p:sp>
        <p:nvSpPr>
          <p:cNvPr id="2" name="Slide Number Placeholder 1"/>
          <p:cNvSpPr>
            <a:spLocks noGrp="1"/>
          </p:cNvSpPr>
          <p:nvPr>
            <p:ph type="sldNum" sz="quarter" idx="12"/>
          </p:nvPr>
        </p:nvSpPr>
        <p:spPr/>
        <p:txBody>
          <a:bodyPr/>
          <a:lstStyle/>
          <a:p>
            <a:fld id="{946C5AB2-E5F7-4960-910D-209FF40FBEF2}" type="slidenum">
              <a:rPr lang="en-NZ" smtClean="0"/>
              <a:t>6</a:t>
            </a:fld>
            <a:endParaRPr lang="en-NZ"/>
          </a:p>
        </p:txBody>
      </p:sp>
    </p:spTree>
    <p:extLst>
      <p:ext uri="{BB962C8B-B14F-4D97-AF65-F5344CB8AC3E}">
        <p14:creationId xmlns:p14="http://schemas.microsoft.com/office/powerpoint/2010/main" val="1552140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Literature Review</a:t>
            </a:r>
            <a:endParaRPr lang="en-NZ" dirty="0">
              <a:solidFill>
                <a:schemeClr val="bg1"/>
              </a:solidFill>
              <a:latin typeface="+mj-lt"/>
            </a:endParaRPr>
          </a:p>
        </p:txBody>
      </p:sp>
      <p:sp>
        <p:nvSpPr>
          <p:cNvPr id="6" name="TextBox 5"/>
          <p:cNvSpPr txBox="1"/>
          <p:nvPr/>
        </p:nvSpPr>
        <p:spPr>
          <a:xfrm>
            <a:off x="3125411" y="1271016"/>
            <a:ext cx="5941178" cy="461665"/>
          </a:xfrm>
          <a:prstGeom prst="rect">
            <a:avLst/>
          </a:prstGeom>
          <a:noFill/>
        </p:spPr>
        <p:txBody>
          <a:bodyPr wrap="none" rtlCol="0">
            <a:spAutoFit/>
          </a:bodyPr>
          <a:lstStyle/>
          <a:p>
            <a:r>
              <a:rPr lang="en-NZ" sz="2400" i="1" dirty="0"/>
              <a:t>Table 1: Low pay persistence of related studies</a:t>
            </a: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861962662"/>
                  </p:ext>
                </p:extLst>
              </p:nvPr>
            </p:nvGraphicFramePr>
            <p:xfrm>
              <a:off x="2052561" y="1826841"/>
              <a:ext cx="8086877" cy="3438144"/>
            </p:xfrm>
            <a:graphic>
              <a:graphicData uri="http://schemas.openxmlformats.org/drawingml/2006/table">
                <a:tbl>
                  <a:tblPr firstRow="1" bandRow="1">
                    <a:tableStyleId>{2D5ABB26-0587-4C30-8999-92F81FD0307C}</a:tableStyleId>
                  </a:tblPr>
                  <a:tblGrid>
                    <a:gridCol w="3776037">
                      <a:extLst>
                        <a:ext uri="{9D8B030D-6E8A-4147-A177-3AD203B41FA5}">
                          <a16:colId xmlns:a16="http://schemas.microsoft.com/office/drawing/2014/main" val="2451959766"/>
                        </a:ext>
                      </a:extLst>
                    </a:gridCol>
                    <a:gridCol w="1934504">
                      <a:extLst>
                        <a:ext uri="{9D8B030D-6E8A-4147-A177-3AD203B41FA5}">
                          <a16:colId xmlns:a16="http://schemas.microsoft.com/office/drawing/2014/main" val="2091474795"/>
                        </a:ext>
                      </a:extLst>
                    </a:gridCol>
                    <a:gridCol w="2376336">
                      <a:extLst>
                        <a:ext uri="{9D8B030D-6E8A-4147-A177-3AD203B41FA5}">
                          <a16:colId xmlns:a16="http://schemas.microsoft.com/office/drawing/2014/main" val="3208595311"/>
                        </a:ext>
                      </a:extLst>
                    </a:gridCol>
                  </a:tblGrid>
                  <a:tr h="362718">
                    <a:tc>
                      <a:txBody>
                        <a:bodyPr/>
                        <a:lstStyle/>
                        <a:p>
                          <a:pPr>
                            <a:spcAft>
                              <a:spcPts val="0"/>
                            </a:spcAft>
                          </a:pPr>
                          <a:r>
                            <a:rPr lang="en-GB" sz="2400" i="1" kern="1200" dirty="0">
                              <a:solidFill>
                                <a:schemeClr val="tx1"/>
                              </a:solidFill>
                              <a:latin typeface="+mn-lt"/>
                              <a:ea typeface="+mn-ea"/>
                              <a:cs typeface="+mn-cs"/>
                            </a:rPr>
                            <a:t>Study</a:t>
                          </a:r>
                          <a:endParaRPr lang="en-NZ" sz="2400" i="1" kern="1200" dirty="0">
                            <a:solidFill>
                              <a:schemeClr val="tx1"/>
                            </a:solidFill>
                            <a:latin typeface="+mn-lt"/>
                            <a:ea typeface="+mn-ea"/>
                            <a:cs typeface="+mn-cs"/>
                          </a:endParaRPr>
                        </a:p>
                      </a:txBody>
                      <a:tcPr marL="68580" marR="68580" marT="0" marB="0">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spcAft>
                              <a:spcPts val="0"/>
                            </a:spcAft>
                          </a:pPr>
                          <a14:m>
                            <m:oMathPara xmlns:m="http://schemas.openxmlformats.org/officeDocument/2006/math">
                              <m:oMathParaPr>
                                <m:jc m:val="centerGroup"/>
                              </m:oMathParaPr>
                              <m:oMath xmlns:m="http://schemas.openxmlformats.org/officeDocument/2006/math">
                                <m:r>
                                  <m:rPr>
                                    <m:sty m:val="p"/>
                                  </m:rPr>
                                  <a:rPr lang="en-GB" sz="2400" i="0" kern="1200">
                                    <a:solidFill>
                                      <a:schemeClr val="tx1"/>
                                    </a:solidFill>
                                    <a:latin typeface="Cambria Math" panose="02040503050406030204" pitchFamily="18" charset="0"/>
                                    <a:ea typeface="+mn-ea"/>
                                    <a:cs typeface="+mn-cs"/>
                                  </a:rPr>
                                  <m:t>P</m:t>
                                </m:r>
                                <m:d>
                                  <m:dPr>
                                    <m:ctrlPr>
                                      <a:rPr lang="en-NZ" sz="2400" i="1" kern="1200">
                                        <a:solidFill>
                                          <a:schemeClr val="tx1"/>
                                        </a:solidFill>
                                        <a:latin typeface="Cambria Math" panose="02040503050406030204" pitchFamily="18" charset="0"/>
                                        <a:ea typeface="+mn-ea"/>
                                        <a:cs typeface="+mn-cs"/>
                                      </a:rPr>
                                    </m:ctrlPr>
                                  </m:dPr>
                                  <m:e>
                                    <m:sSub>
                                      <m:sSubPr>
                                        <m:ctrlPr>
                                          <a:rPr lang="en-NZ" sz="2400" i="1" kern="1200">
                                            <a:solidFill>
                                              <a:schemeClr val="tx1"/>
                                            </a:solidFill>
                                            <a:latin typeface="Cambria Math" panose="02040503050406030204" pitchFamily="18" charset="0"/>
                                            <a:ea typeface="+mn-ea"/>
                                            <a:cs typeface="+mn-cs"/>
                                          </a:rPr>
                                        </m:ctrlPr>
                                      </m:sSubPr>
                                      <m:e>
                                        <m:r>
                                          <m:rPr>
                                            <m:nor/>
                                          </m:rPr>
                                          <a:rPr lang="en-GB" sz="2400" i="0" kern="1200">
                                            <a:solidFill>
                                              <a:schemeClr val="tx1"/>
                                            </a:solidFill>
                                            <a:latin typeface="+mn-lt"/>
                                            <a:ea typeface="+mn-ea"/>
                                            <a:cs typeface="+mn-cs"/>
                                          </a:rPr>
                                          <m:t>Lp</m:t>
                                        </m:r>
                                      </m:e>
                                      <m:sub>
                                        <m:r>
                                          <m:rPr>
                                            <m:sty m:val="p"/>
                                          </m:rPr>
                                          <a:rPr lang="en-GB" sz="2400" i="0" kern="1200">
                                            <a:solidFill>
                                              <a:schemeClr val="tx1"/>
                                            </a:solidFill>
                                            <a:latin typeface="Cambria Math" panose="02040503050406030204" pitchFamily="18" charset="0"/>
                                            <a:ea typeface="+mn-ea"/>
                                            <a:cs typeface="+mn-cs"/>
                                          </a:rPr>
                                          <m:t>t</m:t>
                                        </m:r>
                                      </m:sub>
                                    </m:sSub>
                                    <m:r>
                                      <a:rPr lang="en-GB" sz="2400" i="0" kern="1200">
                                        <a:solidFill>
                                          <a:schemeClr val="tx1"/>
                                        </a:solidFill>
                                        <a:latin typeface="Cambria Math" panose="02040503050406030204" pitchFamily="18" charset="0"/>
                                        <a:ea typeface="+mn-ea"/>
                                        <a:cs typeface="+mn-cs"/>
                                      </a:rPr>
                                      <m:t>|</m:t>
                                    </m:r>
                                    <m:sSub>
                                      <m:sSubPr>
                                        <m:ctrlPr>
                                          <a:rPr lang="en-NZ" sz="2400" i="1" kern="1200">
                                            <a:solidFill>
                                              <a:schemeClr val="tx1"/>
                                            </a:solidFill>
                                            <a:latin typeface="Cambria Math" panose="02040503050406030204" pitchFamily="18" charset="0"/>
                                            <a:ea typeface="+mn-ea"/>
                                            <a:cs typeface="+mn-cs"/>
                                          </a:rPr>
                                        </m:ctrlPr>
                                      </m:sSubPr>
                                      <m:e>
                                        <m:r>
                                          <m:rPr>
                                            <m:nor/>
                                          </m:rPr>
                                          <a:rPr lang="en-GB" sz="2400" i="0" kern="1200">
                                            <a:solidFill>
                                              <a:schemeClr val="tx1"/>
                                            </a:solidFill>
                                            <a:latin typeface="+mn-lt"/>
                                            <a:ea typeface="+mn-ea"/>
                                            <a:cs typeface="+mn-cs"/>
                                          </a:rPr>
                                          <m:t>Hp</m:t>
                                        </m:r>
                                      </m:e>
                                      <m:sub>
                                        <m:r>
                                          <m:rPr>
                                            <m:sty m:val="p"/>
                                          </m:rPr>
                                          <a:rPr lang="en-GB" sz="2400" i="0" kern="1200">
                                            <a:solidFill>
                                              <a:schemeClr val="tx1"/>
                                            </a:solidFill>
                                            <a:latin typeface="Cambria Math" panose="02040503050406030204" pitchFamily="18" charset="0"/>
                                            <a:ea typeface="+mn-ea"/>
                                            <a:cs typeface="+mn-cs"/>
                                          </a:rPr>
                                          <m:t>t</m:t>
                                        </m:r>
                                        <m:r>
                                          <a:rPr lang="en-GB" sz="2400" i="0" kern="1200">
                                            <a:solidFill>
                                              <a:schemeClr val="tx1"/>
                                            </a:solidFill>
                                            <a:latin typeface="Cambria Math" panose="02040503050406030204" pitchFamily="18" charset="0"/>
                                            <a:ea typeface="+mn-ea"/>
                                            <a:cs typeface="+mn-cs"/>
                                          </a:rPr>
                                          <m:t>−1</m:t>
                                        </m:r>
                                      </m:sub>
                                    </m:sSub>
                                  </m:e>
                                </m:d>
                              </m:oMath>
                            </m:oMathPara>
                          </a14:m>
                          <a:endParaRPr lang="en-NZ" sz="2400" i="0" kern="1200" dirty="0">
                            <a:solidFill>
                              <a:schemeClr val="tx1"/>
                            </a:solidFill>
                            <a:latin typeface="+mn-lt"/>
                            <a:ea typeface="+mn-ea"/>
                            <a:cs typeface="+mn-cs"/>
                          </a:endParaRPr>
                        </a:p>
                      </a:txBody>
                      <a:tcPr marL="68580" marR="68580" marT="0" marB="0">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14:m>
                            <m:oMathPara xmlns:m="http://schemas.openxmlformats.org/officeDocument/2006/math">
                              <m:oMathParaPr>
                                <m:jc m:val="centerGroup"/>
                              </m:oMathParaPr>
                              <m:oMath xmlns:m="http://schemas.openxmlformats.org/officeDocument/2006/math">
                                <m:r>
                                  <m:rPr>
                                    <m:sty m:val="p"/>
                                  </m:rPr>
                                  <a:rPr lang="en-GB" sz="2400" i="0" kern="1200" smtClean="0">
                                    <a:solidFill>
                                      <a:schemeClr val="tx1"/>
                                    </a:solidFill>
                                    <a:latin typeface="Cambria Math" panose="02040503050406030204" pitchFamily="18" charset="0"/>
                                    <a:ea typeface="+mn-ea"/>
                                    <a:cs typeface="+mn-cs"/>
                                  </a:rPr>
                                  <m:t>P</m:t>
                                </m:r>
                                <m:d>
                                  <m:dPr>
                                    <m:ctrlPr>
                                      <a:rPr lang="en-NZ" sz="2400" i="1" kern="1200">
                                        <a:solidFill>
                                          <a:schemeClr val="tx1"/>
                                        </a:solidFill>
                                        <a:latin typeface="Cambria Math" panose="02040503050406030204" pitchFamily="18" charset="0"/>
                                        <a:ea typeface="+mn-ea"/>
                                        <a:cs typeface="+mn-cs"/>
                                      </a:rPr>
                                    </m:ctrlPr>
                                  </m:dPr>
                                  <m:e>
                                    <m:sSub>
                                      <m:sSubPr>
                                        <m:ctrlPr>
                                          <a:rPr lang="en-NZ" sz="2400" i="1" kern="1200">
                                            <a:solidFill>
                                              <a:schemeClr val="tx1"/>
                                            </a:solidFill>
                                            <a:latin typeface="Cambria Math" panose="02040503050406030204" pitchFamily="18" charset="0"/>
                                            <a:ea typeface="+mn-ea"/>
                                            <a:cs typeface="+mn-cs"/>
                                          </a:rPr>
                                        </m:ctrlPr>
                                      </m:sSubPr>
                                      <m:e>
                                        <m:r>
                                          <m:rPr>
                                            <m:nor/>
                                          </m:rPr>
                                          <a:rPr lang="en-GB" sz="2400" i="0" kern="1200">
                                            <a:solidFill>
                                              <a:schemeClr val="tx1"/>
                                            </a:solidFill>
                                            <a:latin typeface="+mn-lt"/>
                                            <a:ea typeface="+mn-ea"/>
                                            <a:cs typeface="+mn-cs"/>
                                          </a:rPr>
                                          <m:t>Lp</m:t>
                                        </m:r>
                                      </m:e>
                                      <m:sub>
                                        <m:r>
                                          <m:rPr>
                                            <m:sty m:val="p"/>
                                          </m:rPr>
                                          <a:rPr lang="en-GB" sz="2400" i="0" kern="1200">
                                            <a:solidFill>
                                              <a:schemeClr val="tx1"/>
                                            </a:solidFill>
                                            <a:latin typeface="Cambria Math" panose="02040503050406030204" pitchFamily="18" charset="0"/>
                                            <a:ea typeface="+mn-ea"/>
                                            <a:cs typeface="+mn-cs"/>
                                          </a:rPr>
                                          <m:t>t</m:t>
                                        </m:r>
                                      </m:sub>
                                    </m:sSub>
                                    <m:r>
                                      <a:rPr lang="en-GB" sz="2400" i="0" kern="1200">
                                        <a:solidFill>
                                          <a:schemeClr val="tx1"/>
                                        </a:solidFill>
                                        <a:latin typeface="Cambria Math" panose="02040503050406030204" pitchFamily="18" charset="0"/>
                                        <a:ea typeface="+mn-ea"/>
                                        <a:cs typeface="+mn-cs"/>
                                      </a:rPr>
                                      <m:t>|</m:t>
                                    </m:r>
                                    <m:sSub>
                                      <m:sSubPr>
                                        <m:ctrlPr>
                                          <a:rPr lang="en-NZ" sz="2400" i="1" kern="1200">
                                            <a:solidFill>
                                              <a:schemeClr val="tx1"/>
                                            </a:solidFill>
                                            <a:latin typeface="Cambria Math" panose="02040503050406030204" pitchFamily="18" charset="0"/>
                                            <a:ea typeface="+mn-ea"/>
                                            <a:cs typeface="+mn-cs"/>
                                          </a:rPr>
                                        </m:ctrlPr>
                                      </m:sSubPr>
                                      <m:e>
                                        <m:r>
                                          <m:rPr>
                                            <m:nor/>
                                          </m:rPr>
                                          <a:rPr lang="en-GB" sz="2400" i="0" kern="1200">
                                            <a:solidFill>
                                              <a:schemeClr val="tx1"/>
                                            </a:solidFill>
                                            <a:latin typeface="+mn-lt"/>
                                            <a:ea typeface="+mn-ea"/>
                                            <a:cs typeface="+mn-cs"/>
                                          </a:rPr>
                                          <m:t>Lp</m:t>
                                        </m:r>
                                      </m:e>
                                      <m:sub>
                                        <m:r>
                                          <m:rPr>
                                            <m:sty m:val="p"/>
                                          </m:rPr>
                                          <a:rPr lang="en-GB" sz="2400" i="0" kern="1200">
                                            <a:solidFill>
                                              <a:schemeClr val="tx1"/>
                                            </a:solidFill>
                                            <a:latin typeface="Cambria Math" panose="02040503050406030204" pitchFamily="18" charset="0"/>
                                            <a:ea typeface="+mn-ea"/>
                                            <a:cs typeface="+mn-cs"/>
                                          </a:rPr>
                                          <m:t>t</m:t>
                                        </m:r>
                                        <m:r>
                                          <a:rPr lang="en-GB" sz="2400" i="0" kern="1200">
                                            <a:solidFill>
                                              <a:schemeClr val="tx1"/>
                                            </a:solidFill>
                                            <a:latin typeface="Cambria Math" panose="02040503050406030204" pitchFamily="18" charset="0"/>
                                            <a:ea typeface="+mn-ea"/>
                                            <a:cs typeface="+mn-cs"/>
                                          </a:rPr>
                                          <m:t>−1</m:t>
                                        </m:r>
                                      </m:sub>
                                    </m:sSub>
                                  </m:e>
                                </m:d>
                              </m:oMath>
                            </m:oMathPara>
                          </a14:m>
                          <a:endParaRPr lang="en-NZ" sz="2400" i="0" kern="1200" dirty="0">
                            <a:solidFill>
                              <a:schemeClr val="tx1"/>
                            </a:solidFill>
                            <a:latin typeface="+mn-lt"/>
                            <a:ea typeface="+mn-ea"/>
                            <a:cs typeface="+mn-cs"/>
                          </a:endParaRPr>
                        </a:p>
                      </a:txBody>
                      <a:tcP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407477460"/>
                      </a:ext>
                    </a:extLst>
                  </a:tr>
                  <a:tr h="370840">
                    <a:tc>
                      <a:txBody>
                        <a:bodyPr/>
                        <a:lstStyle/>
                        <a:p>
                          <a:pPr>
                            <a:lnSpc>
                              <a:spcPct val="115000"/>
                            </a:lnSpc>
                            <a:spcAft>
                              <a:spcPts val="0"/>
                            </a:spcAft>
                          </a:pPr>
                          <a:r>
                            <a:rPr lang="en-GB" sz="2400" i="0" kern="1200" dirty="0" err="1">
                              <a:solidFill>
                                <a:schemeClr val="tx1"/>
                              </a:solidFill>
                              <a:latin typeface="+mn-lt"/>
                              <a:ea typeface="+mn-ea"/>
                              <a:cs typeface="+mn-cs"/>
                            </a:rPr>
                            <a:t>Uhlendorff</a:t>
                          </a:r>
                          <a:r>
                            <a:rPr lang="en-GB" sz="2400" i="0" kern="1200" dirty="0">
                              <a:solidFill>
                                <a:schemeClr val="tx1"/>
                              </a:solidFill>
                              <a:latin typeface="+mn-lt"/>
                              <a:ea typeface="+mn-ea"/>
                              <a:cs typeface="+mn-cs"/>
                            </a:rPr>
                            <a:t> (</a:t>
                          </a:r>
                          <a:r>
                            <a:rPr lang="en-GB" sz="2400" i="0" kern="1200" dirty="0" smtClean="0">
                              <a:solidFill>
                                <a:schemeClr val="tx1"/>
                              </a:solidFill>
                              <a:latin typeface="+mn-lt"/>
                              <a:ea typeface="+mn-ea"/>
                              <a:cs typeface="+mn-cs"/>
                            </a:rPr>
                            <a:t>2006, Germany)</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0.024 – 0.038</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0.049 – 0.077</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19069478"/>
                      </a:ext>
                    </a:extLst>
                  </a:tr>
                  <a:tr h="370840">
                    <a:tc>
                      <a:txBody>
                        <a:bodyPr/>
                        <a:lstStyle/>
                        <a:p>
                          <a:pPr>
                            <a:lnSpc>
                              <a:spcPct val="115000"/>
                            </a:lnSpc>
                            <a:spcAft>
                              <a:spcPts val="0"/>
                            </a:spcAft>
                          </a:pPr>
                          <a:r>
                            <a:rPr lang="en-GB" sz="2400" i="0" kern="1200" dirty="0" err="1">
                              <a:solidFill>
                                <a:schemeClr val="tx1"/>
                              </a:solidFill>
                              <a:latin typeface="+mn-lt"/>
                              <a:ea typeface="+mn-ea"/>
                              <a:cs typeface="+mn-cs"/>
                            </a:rPr>
                            <a:t>Mosthaf</a:t>
                          </a:r>
                          <a:r>
                            <a:rPr lang="en-GB" sz="2400" i="0" kern="1200" dirty="0">
                              <a:solidFill>
                                <a:schemeClr val="tx1"/>
                              </a:solidFill>
                              <a:latin typeface="+mn-lt"/>
                              <a:ea typeface="+mn-ea"/>
                              <a:cs typeface="+mn-cs"/>
                            </a:rPr>
                            <a:t> (</a:t>
                          </a:r>
                          <a:r>
                            <a:rPr lang="en-GB" sz="2400" i="0" kern="1200" dirty="0" smtClean="0">
                              <a:solidFill>
                                <a:schemeClr val="tx1"/>
                              </a:solidFill>
                              <a:latin typeface="+mn-lt"/>
                              <a:ea typeface="+mn-ea"/>
                              <a:cs typeface="+mn-cs"/>
                            </a:rPr>
                            <a:t>2014, Germany)</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0.033 – 0.007</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0.091 – 0.168</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44190281"/>
                      </a:ext>
                    </a:extLst>
                  </a:tr>
                  <a:tr h="370840">
                    <a:tc>
                      <a:txBody>
                        <a:bodyPr/>
                        <a:lstStyle/>
                        <a:p>
                          <a:pPr>
                            <a:lnSpc>
                              <a:spcPct val="115000"/>
                            </a:lnSpc>
                            <a:spcAft>
                              <a:spcPts val="0"/>
                            </a:spcAft>
                          </a:pPr>
                          <a:r>
                            <a:rPr lang="en-GB" sz="2400" i="0" kern="1200" dirty="0">
                              <a:solidFill>
                                <a:schemeClr val="tx1"/>
                              </a:solidFill>
                              <a:latin typeface="+mn-lt"/>
                              <a:ea typeface="+mn-ea"/>
                              <a:cs typeface="+mn-cs"/>
                            </a:rPr>
                            <a:t>Clark &amp; </a:t>
                          </a:r>
                          <a:r>
                            <a:rPr lang="en-GB" sz="2400" i="0" kern="1200" dirty="0" err="1">
                              <a:solidFill>
                                <a:schemeClr val="tx1"/>
                              </a:solidFill>
                              <a:latin typeface="+mn-lt"/>
                              <a:ea typeface="+mn-ea"/>
                              <a:cs typeface="+mn-cs"/>
                            </a:rPr>
                            <a:t>Kanellopoulos</a:t>
                          </a:r>
                          <a:r>
                            <a:rPr lang="en-GB" sz="2400" i="0" kern="1200" dirty="0">
                              <a:solidFill>
                                <a:schemeClr val="tx1"/>
                              </a:solidFill>
                              <a:latin typeface="+mn-lt"/>
                              <a:ea typeface="+mn-ea"/>
                              <a:cs typeface="+mn-cs"/>
                            </a:rPr>
                            <a:t> (2013</a:t>
                          </a:r>
                          <a:r>
                            <a:rPr lang="en-GB" sz="2400" i="0" kern="1200" dirty="0" smtClean="0">
                              <a:solidFill>
                                <a:schemeClr val="tx1"/>
                              </a:solidFill>
                              <a:latin typeface="+mn-lt"/>
                              <a:ea typeface="+mn-ea"/>
                              <a:cs typeface="+mn-cs"/>
                            </a:rPr>
                            <a:t>)</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 </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UK: 0.071</a:t>
                          </a:r>
                          <a:endParaRPr lang="en-NZ" sz="2400" i="0" kern="1200" dirty="0">
                            <a:solidFill>
                              <a:schemeClr val="tx1"/>
                            </a:solidFill>
                            <a:latin typeface="+mn-lt"/>
                            <a:ea typeface="+mn-ea"/>
                            <a:cs typeface="+mn-cs"/>
                          </a:endParaRPr>
                        </a:p>
                        <a:p>
                          <a:pPr algn="ctr">
                            <a:lnSpc>
                              <a:spcPct val="115000"/>
                            </a:lnSpc>
                            <a:spcAft>
                              <a:spcPts val="0"/>
                            </a:spcAft>
                          </a:pPr>
                          <a:r>
                            <a:rPr lang="en-GB" sz="2400" i="0" kern="1200" dirty="0">
                              <a:solidFill>
                                <a:schemeClr val="tx1"/>
                              </a:solidFill>
                              <a:latin typeface="+mn-lt"/>
                              <a:ea typeface="+mn-ea"/>
                              <a:cs typeface="+mn-cs"/>
                            </a:rPr>
                            <a:t>Germany: 0.064</a:t>
                          </a:r>
                          <a:endParaRPr lang="en-NZ" sz="2400" i="0" kern="1200" dirty="0">
                            <a:solidFill>
                              <a:schemeClr val="tx1"/>
                            </a:solidFill>
                            <a:latin typeface="+mn-lt"/>
                            <a:ea typeface="+mn-ea"/>
                            <a:cs typeface="+mn-cs"/>
                          </a:endParaRPr>
                        </a:p>
                        <a:p>
                          <a:pPr algn="ctr">
                            <a:lnSpc>
                              <a:spcPct val="115000"/>
                            </a:lnSpc>
                            <a:spcAft>
                              <a:spcPts val="0"/>
                            </a:spcAft>
                          </a:pPr>
                          <a:r>
                            <a:rPr lang="en-GB" sz="2400" i="0" kern="1200" dirty="0">
                              <a:solidFill>
                                <a:schemeClr val="tx1"/>
                              </a:solidFill>
                              <a:latin typeface="+mn-lt"/>
                              <a:ea typeface="+mn-ea"/>
                              <a:cs typeface="+mn-cs"/>
                            </a:rPr>
                            <a:t>Italy: 0.045</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64122739"/>
                      </a:ext>
                    </a:extLst>
                  </a:tr>
                  <a:tr h="370840">
                    <a:tc>
                      <a:txBody>
                        <a:bodyPr/>
                        <a:lstStyle/>
                        <a:p>
                          <a:pPr>
                            <a:lnSpc>
                              <a:spcPct val="115000"/>
                            </a:lnSpc>
                            <a:spcAft>
                              <a:spcPts val="0"/>
                            </a:spcAft>
                          </a:pPr>
                          <a:r>
                            <a:rPr lang="en-GB" sz="2400" i="0" kern="1200" dirty="0" err="1">
                              <a:solidFill>
                                <a:schemeClr val="tx1"/>
                              </a:solidFill>
                              <a:latin typeface="+mn-lt"/>
                              <a:ea typeface="+mn-ea"/>
                              <a:cs typeface="+mn-cs"/>
                            </a:rPr>
                            <a:t>Cai</a:t>
                          </a:r>
                          <a:r>
                            <a:rPr lang="en-GB" sz="2400" i="0" kern="1200" dirty="0">
                              <a:solidFill>
                                <a:schemeClr val="tx1"/>
                              </a:solidFill>
                              <a:latin typeface="+mn-lt"/>
                              <a:ea typeface="+mn-ea"/>
                              <a:cs typeface="+mn-cs"/>
                            </a:rPr>
                            <a:t> et al. (</a:t>
                          </a:r>
                          <a:r>
                            <a:rPr lang="en-GB" sz="2400" i="0" kern="1200" dirty="0" smtClean="0">
                              <a:solidFill>
                                <a:schemeClr val="tx1"/>
                              </a:solidFill>
                              <a:latin typeface="+mn-lt"/>
                              <a:ea typeface="+mn-ea"/>
                              <a:cs typeface="+mn-cs"/>
                            </a:rPr>
                            <a:t>2017,</a:t>
                          </a:r>
                          <a:r>
                            <a:rPr lang="en-GB" sz="2400" i="0" kern="1200" baseline="0" dirty="0" smtClean="0">
                              <a:solidFill>
                                <a:schemeClr val="tx1"/>
                              </a:solidFill>
                              <a:latin typeface="+mn-lt"/>
                              <a:ea typeface="+mn-ea"/>
                              <a:cs typeface="+mn-cs"/>
                            </a:rPr>
                            <a:t> UK)</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0.160</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0.272</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34755516"/>
                      </a:ext>
                    </a:extLst>
                  </a:tr>
                  <a:tr h="370840">
                    <a:tc>
                      <a:txBody>
                        <a:bodyPr/>
                        <a:lstStyle/>
                        <a:p>
                          <a:r>
                            <a:rPr lang="en-NZ" sz="2400" i="0" kern="1200" dirty="0" err="1" smtClean="0">
                              <a:solidFill>
                                <a:schemeClr val="tx1"/>
                              </a:solidFill>
                              <a:latin typeface="+mn-lt"/>
                              <a:ea typeface="+mn-ea"/>
                              <a:cs typeface="+mn-cs"/>
                            </a:rPr>
                            <a:t>Fok</a:t>
                          </a:r>
                          <a:r>
                            <a:rPr lang="en-NZ" sz="2400" i="0" kern="1200" dirty="0" smtClean="0">
                              <a:solidFill>
                                <a:schemeClr val="tx1"/>
                              </a:solidFill>
                              <a:latin typeface="+mn-lt"/>
                              <a:ea typeface="+mn-ea"/>
                              <a:cs typeface="+mn-cs"/>
                            </a:rPr>
                            <a:t> et al. (2015,</a:t>
                          </a:r>
                          <a:r>
                            <a:rPr lang="en-NZ" sz="2400" i="0" kern="1200" baseline="0" dirty="0" smtClean="0">
                              <a:solidFill>
                                <a:schemeClr val="tx1"/>
                              </a:solidFill>
                              <a:latin typeface="+mn-lt"/>
                              <a:ea typeface="+mn-ea"/>
                              <a:cs typeface="+mn-cs"/>
                            </a:rPr>
                            <a:t> Australia)</a:t>
                          </a:r>
                          <a:endParaRPr lang="en-NZ" sz="2400" i="0" kern="1200" dirty="0">
                            <a:solidFill>
                              <a:schemeClr val="tx1"/>
                            </a:solidFill>
                            <a:latin typeface="+mn-lt"/>
                            <a:ea typeface="+mn-ea"/>
                            <a:cs typeface="+mn-cs"/>
                          </a:endParaRPr>
                        </a:p>
                      </a:txBody>
                      <a:tcP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NZ" sz="2400" i="0" kern="1200" dirty="0">
                            <a:solidFill>
                              <a:schemeClr val="tx1"/>
                            </a:solidFill>
                            <a:latin typeface="+mn-lt"/>
                            <a:ea typeface="+mn-ea"/>
                            <a:cs typeface="+mn-cs"/>
                          </a:endParaRPr>
                        </a:p>
                      </a:txBody>
                      <a:tcP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NZ" sz="2400" i="0" kern="1200" dirty="0" smtClean="0">
                              <a:solidFill>
                                <a:schemeClr val="tx1"/>
                              </a:solidFill>
                              <a:latin typeface="+mn-lt"/>
                              <a:ea typeface="+mn-ea"/>
                              <a:cs typeface="+mn-cs"/>
                            </a:rPr>
                            <a:t>0.123</a:t>
                          </a:r>
                          <a:endParaRPr lang="en-NZ" sz="2400" i="0" kern="1200" dirty="0">
                            <a:solidFill>
                              <a:schemeClr val="tx1"/>
                            </a:solidFill>
                            <a:latin typeface="+mn-lt"/>
                            <a:ea typeface="+mn-ea"/>
                            <a:cs typeface="+mn-cs"/>
                          </a:endParaRPr>
                        </a:p>
                      </a:txBody>
                      <a:tcP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8923179"/>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861962662"/>
                  </p:ext>
                </p:extLst>
              </p:nvPr>
            </p:nvGraphicFramePr>
            <p:xfrm>
              <a:off x="2052561" y="1826841"/>
              <a:ext cx="8086877" cy="3438144"/>
            </p:xfrm>
            <a:graphic>
              <a:graphicData uri="http://schemas.openxmlformats.org/drawingml/2006/table">
                <a:tbl>
                  <a:tblPr firstRow="1" bandRow="1">
                    <a:tableStyleId>{2D5ABB26-0587-4C30-8999-92F81FD0307C}</a:tableStyleId>
                  </a:tblPr>
                  <a:tblGrid>
                    <a:gridCol w="3776037">
                      <a:extLst>
                        <a:ext uri="{9D8B030D-6E8A-4147-A177-3AD203B41FA5}">
                          <a16:colId xmlns:a16="http://schemas.microsoft.com/office/drawing/2014/main" val="2451959766"/>
                        </a:ext>
                      </a:extLst>
                    </a:gridCol>
                    <a:gridCol w="1934504">
                      <a:extLst>
                        <a:ext uri="{9D8B030D-6E8A-4147-A177-3AD203B41FA5}">
                          <a16:colId xmlns:a16="http://schemas.microsoft.com/office/drawing/2014/main" val="2091474795"/>
                        </a:ext>
                      </a:extLst>
                    </a:gridCol>
                    <a:gridCol w="2376336">
                      <a:extLst>
                        <a:ext uri="{9D8B030D-6E8A-4147-A177-3AD203B41FA5}">
                          <a16:colId xmlns:a16="http://schemas.microsoft.com/office/drawing/2014/main" val="3208595311"/>
                        </a:ext>
                      </a:extLst>
                    </a:gridCol>
                  </a:tblGrid>
                  <a:tr h="457200">
                    <a:tc>
                      <a:txBody>
                        <a:bodyPr/>
                        <a:lstStyle/>
                        <a:p>
                          <a:pPr>
                            <a:spcAft>
                              <a:spcPts val="0"/>
                            </a:spcAft>
                          </a:pPr>
                          <a:r>
                            <a:rPr lang="en-GB" sz="2400" i="1" kern="1200" dirty="0">
                              <a:solidFill>
                                <a:schemeClr val="tx1"/>
                              </a:solidFill>
                              <a:latin typeface="+mn-lt"/>
                              <a:ea typeface="+mn-ea"/>
                              <a:cs typeface="+mn-cs"/>
                            </a:rPr>
                            <a:t>Study</a:t>
                          </a:r>
                          <a:endParaRPr lang="en-NZ" sz="2400" i="1" kern="1200" dirty="0">
                            <a:solidFill>
                              <a:schemeClr val="tx1"/>
                            </a:solidFill>
                            <a:latin typeface="+mn-lt"/>
                            <a:ea typeface="+mn-ea"/>
                            <a:cs typeface="+mn-cs"/>
                          </a:endParaRPr>
                        </a:p>
                      </a:txBody>
                      <a:tcPr marL="68580" marR="68580" marT="0" marB="0">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endParaRPr lang="en-US"/>
                        </a:p>
                      </a:txBody>
                      <a:tcPr marL="68580" marR="68580" marT="0" marB="0">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blipFill>
                          <a:blip r:embed="rId3"/>
                          <a:stretch>
                            <a:fillRect l="-194969" t="-20000" r="-123585" b="-684000"/>
                          </a:stretch>
                        </a:blipFill>
                      </a:tcPr>
                    </a:tc>
                    <a:tc>
                      <a:txBody>
                        <a:bodyPr/>
                        <a:lstStyle/>
                        <a:p>
                          <a:endParaRPr lang="en-US"/>
                        </a:p>
                      </a:txBody>
                      <a:tcPr>
                        <a:lnL>
                          <a:noFill/>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blipFill>
                          <a:blip r:embed="rId3"/>
                          <a:stretch>
                            <a:fillRect l="-240513" t="-20000" r="-769" b="-684000"/>
                          </a:stretch>
                        </a:blipFill>
                      </a:tcPr>
                    </a:tc>
                    <a:extLst>
                      <a:ext uri="{0D108BD9-81ED-4DB2-BD59-A6C34878D82A}">
                        <a16:rowId xmlns:a16="http://schemas.microsoft.com/office/drawing/2014/main" val="2407477460"/>
                      </a:ext>
                    </a:extLst>
                  </a:tr>
                  <a:tr h="420624">
                    <a:tc>
                      <a:txBody>
                        <a:bodyPr/>
                        <a:lstStyle/>
                        <a:p>
                          <a:pPr>
                            <a:lnSpc>
                              <a:spcPct val="115000"/>
                            </a:lnSpc>
                            <a:spcAft>
                              <a:spcPts val="0"/>
                            </a:spcAft>
                          </a:pPr>
                          <a:r>
                            <a:rPr lang="en-GB" sz="2400" i="0" kern="1200" dirty="0" err="1">
                              <a:solidFill>
                                <a:schemeClr val="tx1"/>
                              </a:solidFill>
                              <a:latin typeface="+mn-lt"/>
                              <a:ea typeface="+mn-ea"/>
                              <a:cs typeface="+mn-cs"/>
                            </a:rPr>
                            <a:t>Uhlendorff</a:t>
                          </a:r>
                          <a:r>
                            <a:rPr lang="en-GB" sz="2400" i="0" kern="1200" dirty="0">
                              <a:solidFill>
                                <a:schemeClr val="tx1"/>
                              </a:solidFill>
                              <a:latin typeface="+mn-lt"/>
                              <a:ea typeface="+mn-ea"/>
                              <a:cs typeface="+mn-cs"/>
                            </a:rPr>
                            <a:t> (</a:t>
                          </a:r>
                          <a:r>
                            <a:rPr lang="en-GB" sz="2400" i="0" kern="1200" dirty="0" smtClean="0">
                              <a:solidFill>
                                <a:schemeClr val="tx1"/>
                              </a:solidFill>
                              <a:latin typeface="+mn-lt"/>
                              <a:ea typeface="+mn-ea"/>
                              <a:cs typeface="+mn-cs"/>
                            </a:rPr>
                            <a:t>2006, Germany)</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0.024 – 0.038</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0.049 – 0.077</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19069478"/>
                      </a:ext>
                    </a:extLst>
                  </a:tr>
                  <a:tr h="420624">
                    <a:tc>
                      <a:txBody>
                        <a:bodyPr/>
                        <a:lstStyle/>
                        <a:p>
                          <a:pPr>
                            <a:lnSpc>
                              <a:spcPct val="115000"/>
                            </a:lnSpc>
                            <a:spcAft>
                              <a:spcPts val="0"/>
                            </a:spcAft>
                          </a:pPr>
                          <a:r>
                            <a:rPr lang="en-GB" sz="2400" i="0" kern="1200" dirty="0" err="1">
                              <a:solidFill>
                                <a:schemeClr val="tx1"/>
                              </a:solidFill>
                              <a:latin typeface="+mn-lt"/>
                              <a:ea typeface="+mn-ea"/>
                              <a:cs typeface="+mn-cs"/>
                            </a:rPr>
                            <a:t>Mosthaf</a:t>
                          </a:r>
                          <a:r>
                            <a:rPr lang="en-GB" sz="2400" i="0" kern="1200" dirty="0">
                              <a:solidFill>
                                <a:schemeClr val="tx1"/>
                              </a:solidFill>
                              <a:latin typeface="+mn-lt"/>
                              <a:ea typeface="+mn-ea"/>
                              <a:cs typeface="+mn-cs"/>
                            </a:rPr>
                            <a:t> (</a:t>
                          </a:r>
                          <a:r>
                            <a:rPr lang="en-GB" sz="2400" i="0" kern="1200" dirty="0" smtClean="0">
                              <a:solidFill>
                                <a:schemeClr val="tx1"/>
                              </a:solidFill>
                              <a:latin typeface="+mn-lt"/>
                              <a:ea typeface="+mn-ea"/>
                              <a:cs typeface="+mn-cs"/>
                            </a:rPr>
                            <a:t>2014, Germany)</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0.033 – 0.007</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0.091 – 0.168</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44190281"/>
                      </a:ext>
                    </a:extLst>
                  </a:tr>
                  <a:tr h="1261872">
                    <a:tc>
                      <a:txBody>
                        <a:bodyPr/>
                        <a:lstStyle/>
                        <a:p>
                          <a:pPr>
                            <a:lnSpc>
                              <a:spcPct val="115000"/>
                            </a:lnSpc>
                            <a:spcAft>
                              <a:spcPts val="0"/>
                            </a:spcAft>
                          </a:pPr>
                          <a:r>
                            <a:rPr lang="en-GB" sz="2400" i="0" kern="1200" dirty="0">
                              <a:solidFill>
                                <a:schemeClr val="tx1"/>
                              </a:solidFill>
                              <a:latin typeface="+mn-lt"/>
                              <a:ea typeface="+mn-ea"/>
                              <a:cs typeface="+mn-cs"/>
                            </a:rPr>
                            <a:t>Clark &amp; </a:t>
                          </a:r>
                          <a:r>
                            <a:rPr lang="en-GB" sz="2400" i="0" kern="1200" dirty="0" err="1">
                              <a:solidFill>
                                <a:schemeClr val="tx1"/>
                              </a:solidFill>
                              <a:latin typeface="+mn-lt"/>
                              <a:ea typeface="+mn-ea"/>
                              <a:cs typeface="+mn-cs"/>
                            </a:rPr>
                            <a:t>Kanellopoulos</a:t>
                          </a:r>
                          <a:r>
                            <a:rPr lang="en-GB" sz="2400" i="0" kern="1200" dirty="0">
                              <a:solidFill>
                                <a:schemeClr val="tx1"/>
                              </a:solidFill>
                              <a:latin typeface="+mn-lt"/>
                              <a:ea typeface="+mn-ea"/>
                              <a:cs typeface="+mn-cs"/>
                            </a:rPr>
                            <a:t> (2013</a:t>
                          </a:r>
                          <a:r>
                            <a:rPr lang="en-GB" sz="2400" i="0" kern="1200" dirty="0" smtClean="0">
                              <a:solidFill>
                                <a:schemeClr val="tx1"/>
                              </a:solidFill>
                              <a:latin typeface="+mn-lt"/>
                              <a:ea typeface="+mn-ea"/>
                              <a:cs typeface="+mn-cs"/>
                            </a:rPr>
                            <a:t>)</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 </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UK: 0.071</a:t>
                          </a:r>
                          <a:endParaRPr lang="en-NZ" sz="2400" i="0" kern="1200" dirty="0">
                            <a:solidFill>
                              <a:schemeClr val="tx1"/>
                            </a:solidFill>
                            <a:latin typeface="+mn-lt"/>
                            <a:ea typeface="+mn-ea"/>
                            <a:cs typeface="+mn-cs"/>
                          </a:endParaRPr>
                        </a:p>
                        <a:p>
                          <a:pPr algn="ctr">
                            <a:lnSpc>
                              <a:spcPct val="115000"/>
                            </a:lnSpc>
                            <a:spcAft>
                              <a:spcPts val="0"/>
                            </a:spcAft>
                          </a:pPr>
                          <a:r>
                            <a:rPr lang="en-GB" sz="2400" i="0" kern="1200" dirty="0">
                              <a:solidFill>
                                <a:schemeClr val="tx1"/>
                              </a:solidFill>
                              <a:latin typeface="+mn-lt"/>
                              <a:ea typeface="+mn-ea"/>
                              <a:cs typeface="+mn-cs"/>
                            </a:rPr>
                            <a:t>Germany: 0.064</a:t>
                          </a:r>
                          <a:endParaRPr lang="en-NZ" sz="2400" i="0" kern="1200" dirty="0">
                            <a:solidFill>
                              <a:schemeClr val="tx1"/>
                            </a:solidFill>
                            <a:latin typeface="+mn-lt"/>
                            <a:ea typeface="+mn-ea"/>
                            <a:cs typeface="+mn-cs"/>
                          </a:endParaRPr>
                        </a:p>
                        <a:p>
                          <a:pPr algn="ctr">
                            <a:lnSpc>
                              <a:spcPct val="115000"/>
                            </a:lnSpc>
                            <a:spcAft>
                              <a:spcPts val="0"/>
                            </a:spcAft>
                          </a:pPr>
                          <a:r>
                            <a:rPr lang="en-GB" sz="2400" i="0" kern="1200" dirty="0">
                              <a:solidFill>
                                <a:schemeClr val="tx1"/>
                              </a:solidFill>
                              <a:latin typeface="+mn-lt"/>
                              <a:ea typeface="+mn-ea"/>
                              <a:cs typeface="+mn-cs"/>
                            </a:rPr>
                            <a:t>Italy: 0.045</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64122739"/>
                      </a:ext>
                    </a:extLst>
                  </a:tr>
                  <a:tr h="420624">
                    <a:tc>
                      <a:txBody>
                        <a:bodyPr/>
                        <a:lstStyle/>
                        <a:p>
                          <a:pPr>
                            <a:lnSpc>
                              <a:spcPct val="115000"/>
                            </a:lnSpc>
                            <a:spcAft>
                              <a:spcPts val="0"/>
                            </a:spcAft>
                          </a:pPr>
                          <a:r>
                            <a:rPr lang="en-GB" sz="2400" i="0" kern="1200" dirty="0" err="1">
                              <a:solidFill>
                                <a:schemeClr val="tx1"/>
                              </a:solidFill>
                              <a:latin typeface="+mn-lt"/>
                              <a:ea typeface="+mn-ea"/>
                              <a:cs typeface="+mn-cs"/>
                            </a:rPr>
                            <a:t>Cai</a:t>
                          </a:r>
                          <a:r>
                            <a:rPr lang="en-GB" sz="2400" i="0" kern="1200" dirty="0">
                              <a:solidFill>
                                <a:schemeClr val="tx1"/>
                              </a:solidFill>
                              <a:latin typeface="+mn-lt"/>
                              <a:ea typeface="+mn-ea"/>
                              <a:cs typeface="+mn-cs"/>
                            </a:rPr>
                            <a:t> et al. (</a:t>
                          </a:r>
                          <a:r>
                            <a:rPr lang="en-GB" sz="2400" i="0" kern="1200" dirty="0" smtClean="0">
                              <a:solidFill>
                                <a:schemeClr val="tx1"/>
                              </a:solidFill>
                              <a:latin typeface="+mn-lt"/>
                              <a:ea typeface="+mn-ea"/>
                              <a:cs typeface="+mn-cs"/>
                            </a:rPr>
                            <a:t>2017,</a:t>
                          </a:r>
                          <a:r>
                            <a:rPr lang="en-GB" sz="2400" i="0" kern="1200" baseline="0" dirty="0" smtClean="0">
                              <a:solidFill>
                                <a:schemeClr val="tx1"/>
                              </a:solidFill>
                              <a:latin typeface="+mn-lt"/>
                              <a:ea typeface="+mn-ea"/>
                              <a:cs typeface="+mn-cs"/>
                            </a:rPr>
                            <a:t> UK)</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0.160</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ctr">
                            <a:lnSpc>
                              <a:spcPct val="115000"/>
                            </a:lnSpc>
                            <a:spcAft>
                              <a:spcPts val="0"/>
                            </a:spcAft>
                          </a:pPr>
                          <a:r>
                            <a:rPr lang="en-GB" sz="2400" i="0" kern="1200" dirty="0">
                              <a:solidFill>
                                <a:schemeClr val="tx1"/>
                              </a:solidFill>
                              <a:latin typeface="+mn-lt"/>
                              <a:ea typeface="+mn-ea"/>
                              <a:cs typeface="+mn-cs"/>
                            </a:rPr>
                            <a:t>0.272</a:t>
                          </a:r>
                          <a:endParaRPr lang="en-NZ" sz="2400" i="0" kern="1200" dirty="0">
                            <a:solidFill>
                              <a:schemeClr val="tx1"/>
                            </a:solidFill>
                            <a:latin typeface="+mn-lt"/>
                            <a:ea typeface="+mn-ea"/>
                            <a:cs typeface="+mn-cs"/>
                          </a:endParaRPr>
                        </a:p>
                      </a:txBody>
                      <a:tcPr marL="68580" marR="6858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34755516"/>
                      </a:ext>
                    </a:extLst>
                  </a:tr>
                  <a:tr h="457200">
                    <a:tc>
                      <a:txBody>
                        <a:bodyPr/>
                        <a:lstStyle/>
                        <a:p>
                          <a:r>
                            <a:rPr lang="en-NZ" sz="2400" i="0" kern="1200" dirty="0" err="1" smtClean="0">
                              <a:solidFill>
                                <a:schemeClr val="tx1"/>
                              </a:solidFill>
                              <a:latin typeface="+mn-lt"/>
                              <a:ea typeface="+mn-ea"/>
                              <a:cs typeface="+mn-cs"/>
                            </a:rPr>
                            <a:t>Fok</a:t>
                          </a:r>
                          <a:r>
                            <a:rPr lang="en-NZ" sz="2400" i="0" kern="1200" dirty="0" smtClean="0">
                              <a:solidFill>
                                <a:schemeClr val="tx1"/>
                              </a:solidFill>
                              <a:latin typeface="+mn-lt"/>
                              <a:ea typeface="+mn-ea"/>
                              <a:cs typeface="+mn-cs"/>
                            </a:rPr>
                            <a:t> et al. (</a:t>
                          </a:r>
                          <a:r>
                            <a:rPr lang="en-NZ" sz="2400" i="0" kern="1200" dirty="0" smtClean="0">
                              <a:solidFill>
                                <a:schemeClr val="tx1"/>
                              </a:solidFill>
                              <a:latin typeface="+mn-lt"/>
                              <a:ea typeface="+mn-ea"/>
                              <a:cs typeface="+mn-cs"/>
                            </a:rPr>
                            <a:t>2015,</a:t>
                          </a:r>
                          <a:r>
                            <a:rPr lang="en-NZ" sz="2400" i="0" kern="1200" baseline="0" dirty="0" smtClean="0">
                              <a:solidFill>
                                <a:schemeClr val="tx1"/>
                              </a:solidFill>
                              <a:latin typeface="+mn-lt"/>
                              <a:ea typeface="+mn-ea"/>
                              <a:cs typeface="+mn-cs"/>
                            </a:rPr>
                            <a:t> Australia)</a:t>
                          </a:r>
                          <a:endParaRPr lang="en-NZ" sz="2400" i="0" kern="1200" dirty="0">
                            <a:solidFill>
                              <a:schemeClr val="tx1"/>
                            </a:solidFill>
                            <a:latin typeface="+mn-lt"/>
                            <a:ea typeface="+mn-ea"/>
                            <a:cs typeface="+mn-cs"/>
                          </a:endParaRPr>
                        </a:p>
                      </a:txBody>
                      <a:tcP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NZ" sz="2400" i="0" kern="1200" dirty="0">
                            <a:solidFill>
                              <a:schemeClr val="tx1"/>
                            </a:solidFill>
                            <a:latin typeface="+mn-lt"/>
                            <a:ea typeface="+mn-ea"/>
                            <a:cs typeface="+mn-cs"/>
                          </a:endParaRPr>
                        </a:p>
                      </a:txBody>
                      <a:tcP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NZ" sz="2400" i="0" kern="1200" dirty="0" smtClean="0">
                              <a:solidFill>
                                <a:schemeClr val="tx1"/>
                              </a:solidFill>
                              <a:latin typeface="+mn-lt"/>
                              <a:ea typeface="+mn-ea"/>
                              <a:cs typeface="+mn-cs"/>
                            </a:rPr>
                            <a:t>0.123</a:t>
                          </a:r>
                          <a:endParaRPr lang="en-NZ" sz="2400" i="0" kern="1200" dirty="0">
                            <a:solidFill>
                              <a:schemeClr val="tx1"/>
                            </a:solidFill>
                            <a:latin typeface="+mn-lt"/>
                            <a:ea typeface="+mn-ea"/>
                            <a:cs typeface="+mn-cs"/>
                          </a:endParaRPr>
                        </a:p>
                      </a:txBody>
                      <a:tcPr>
                        <a:lnL>
                          <a:noFill/>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8923179"/>
                      </a:ext>
                    </a:extLst>
                  </a:tr>
                </a:tbl>
              </a:graphicData>
            </a:graphic>
          </p:graphicFrame>
        </mc:Fallback>
      </mc:AlternateContent>
      <p:sp>
        <p:nvSpPr>
          <p:cNvPr id="3" name="Slide Number Placeholder 2"/>
          <p:cNvSpPr>
            <a:spLocks noGrp="1"/>
          </p:cNvSpPr>
          <p:nvPr>
            <p:ph type="sldNum" sz="quarter" idx="12"/>
          </p:nvPr>
        </p:nvSpPr>
        <p:spPr/>
        <p:txBody>
          <a:bodyPr/>
          <a:lstStyle/>
          <a:p>
            <a:fld id="{946C5AB2-E5F7-4960-910D-209FF40FBEF2}" type="slidenum">
              <a:rPr lang="en-NZ" smtClean="0"/>
              <a:t>7</a:t>
            </a:fld>
            <a:endParaRPr lang="en-NZ"/>
          </a:p>
        </p:txBody>
      </p:sp>
    </p:spTree>
    <p:extLst>
      <p:ext uri="{BB962C8B-B14F-4D97-AF65-F5344CB8AC3E}">
        <p14:creationId xmlns:p14="http://schemas.microsoft.com/office/powerpoint/2010/main" val="337300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Conceptual Framework</a:t>
            </a:r>
            <a:endParaRPr lang="en-NZ" dirty="0">
              <a:solidFill>
                <a:schemeClr val="bg1"/>
              </a:solidFill>
              <a:latin typeface="+mj-lt"/>
            </a:endParaRPr>
          </a:p>
        </p:txBody>
      </p:sp>
      <p:sp>
        <p:nvSpPr>
          <p:cNvPr id="11" name="TextBox 10"/>
          <p:cNvSpPr txBox="1"/>
          <p:nvPr/>
        </p:nvSpPr>
        <p:spPr>
          <a:xfrm>
            <a:off x="3201314" y="3356869"/>
            <a:ext cx="1366080" cy="461665"/>
          </a:xfrm>
          <a:prstGeom prst="rect">
            <a:avLst/>
          </a:prstGeom>
          <a:noFill/>
        </p:spPr>
        <p:txBody>
          <a:bodyPr wrap="none" rtlCol="0">
            <a:spAutoFit/>
          </a:bodyPr>
          <a:lstStyle/>
          <a:p>
            <a:r>
              <a:rPr lang="en-NZ" sz="2400" dirty="0" smtClean="0"/>
              <a:t>Interview</a:t>
            </a:r>
            <a:endParaRPr lang="en-NZ" sz="2400" dirty="0"/>
          </a:p>
        </p:txBody>
      </p:sp>
      <p:cxnSp>
        <p:nvCxnSpPr>
          <p:cNvPr id="12" name="Straight Arrow Connector 11"/>
          <p:cNvCxnSpPr/>
          <p:nvPr/>
        </p:nvCxnSpPr>
        <p:spPr>
          <a:xfrm flipV="1">
            <a:off x="1770686" y="2554397"/>
            <a:ext cx="8513421" cy="11927"/>
          </a:xfrm>
          <a:prstGeom prst="straightConnector1">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279457" y="2569886"/>
            <a:ext cx="734496" cy="461665"/>
          </a:xfrm>
          <a:prstGeom prst="rect">
            <a:avLst/>
          </a:prstGeom>
          <a:noFill/>
        </p:spPr>
        <p:txBody>
          <a:bodyPr wrap="none" rtlCol="0">
            <a:spAutoFit/>
          </a:bodyPr>
          <a:lstStyle/>
          <a:p>
            <a:r>
              <a:rPr lang="en-NZ" sz="2400" i="1" dirty="0" smtClean="0"/>
              <a:t>year</a:t>
            </a:r>
            <a:endParaRPr lang="en-NZ" sz="2400" i="1" dirty="0"/>
          </a:p>
        </p:txBody>
      </p:sp>
      <p:cxnSp>
        <p:nvCxnSpPr>
          <p:cNvPr id="14" name="Straight Arrow Connector 13"/>
          <p:cNvCxnSpPr/>
          <p:nvPr/>
        </p:nvCxnSpPr>
        <p:spPr>
          <a:xfrm flipV="1">
            <a:off x="2042932" y="2421640"/>
            <a:ext cx="0" cy="289367"/>
          </a:xfrm>
          <a:prstGeom prst="straightConnector1">
            <a:avLst/>
          </a:prstGeom>
          <a:ln w="412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760501" y="2402590"/>
            <a:ext cx="0" cy="289367"/>
          </a:xfrm>
          <a:prstGeom prst="straightConnector1">
            <a:avLst/>
          </a:prstGeom>
          <a:ln w="412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9458945" y="2402589"/>
            <a:ext cx="0" cy="289367"/>
          </a:xfrm>
          <a:prstGeom prst="straightConnector1">
            <a:avLst/>
          </a:prstGeom>
          <a:ln w="412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884354" y="2592110"/>
            <a:ext cx="0" cy="7757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7774330" y="2547272"/>
            <a:ext cx="0" cy="7757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091290" y="3356869"/>
            <a:ext cx="1366080" cy="461665"/>
          </a:xfrm>
          <a:prstGeom prst="rect">
            <a:avLst/>
          </a:prstGeom>
          <a:noFill/>
        </p:spPr>
        <p:txBody>
          <a:bodyPr wrap="none" rtlCol="0">
            <a:spAutoFit/>
          </a:bodyPr>
          <a:lstStyle/>
          <a:p>
            <a:r>
              <a:rPr lang="en-NZ" sz="2400" dirty="0" smtClean="0"/>
              <a:t>Interview</a:t>
            </a:r>
            <a:endParaRPr lang="en-NZ" sz="2400" dirty="0"/>
          </a:p>
        </p:txBody>
      </p:sp>
      <p:sp>
        <p:nvSpPr>
          <p:cNvPr id="20" name="Right Bracket 19"/>
          <p:cNvSpPr/>
          <p:nvPr/>
        </p:nvSpPr>
        <p:spPr>
          <a:xfrm rot="16200000">
            <a:off x="3829076" y="364583"/>
            <a:ext cx="145283" cy="3717570"/>
          </a:xfrm>
          <a:prstGeom prst="rightBracket">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sz="2000"/>
          </a:p>
        </p:txBody>
      </p:sp>
      <p:sp>
        <p:nvSpPr>
          <p:cNvPr id="21" name="TextBox 20"/>
          <p:cNvSpPr txBox="1"/>
          <p:nvPr/>
        </p:nvSpPr>
        <p:spPr>
          <a:xfrm>
            <a:off x="3498401" y="1830269"/>
            <a:ext cx="806631" cy="461665"/>
          </a:xfrm>
          <a:prstGeom prst="rect">
            <a:avLst/>
          </a:prstGeom>
          <a:solidFill>
            <a:schemeClr val="bg1"/>
          </a:solidFill>
        </p:spPr>
        <p:txBody>
          <a:bodyPr wrap="none" rtlCol="0">
            <a:spAutoFit/>
          </a:bodyPr>
          <a:lstStyle/>
          <a:p>
            <a:r>
              <a:rPr lang="en-NZ" sz="2400" i="1" dirty="0" smtClean="0"/>
              <a:t>2011</a:t>
            </a:r>
            <a:endParaRPr lang="en-NZ" sz="2400" i="1" dirty="0"/>
          </a:p>
        </p:txBody>
      </p:sp>
      <p:sp>
        <p:nvSpPr>
          <p:cNvPr id="22" name="Right Bracket 21"/>
          <p:cNvSpPr/>
          <p:nvPr/>
        </p:nvSpPr>
        <p:spPr>
          <a:xfrm rot="16200000">
            <a:off x="7575998" y="371423"/>
            <a:ext cx="125924" cy="3691653"/>
          </a:xfrm>
          <a:prstGeom prst="rightBracket">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sz="2000"/>
          </a:p>
        </p:txBody>
      </p:sp>
      <p:sp>
        <p:nvSpPr>
          <p:cNvPr id="23" name="TextBox 22"/>
          <p:cNvSpPr txBox="1"/>
          <p:nvPr/>
        </p:nvSpPr>
        <p:spPr>
          <a:xfrm>
            <a:off x="7235644" y="1830269"/>
            <a:ext cx="806631" cy="461665"/>
          </a:xfrm>
          <a:prstGeom prst="rect">
            <a:avLst/>
          </a:prstGeom>
          <a:solidFill>
            <a:schemeClr val="bg1"/>
          </a:solidFill>
        </p:spPr>
        <p:txBody>
          <a:bodyPr wrap="none" rtlCol="0">
            <a:spAutoFit/>
          </a:bodyPr>
          <a:lstStyle/>
          <a:p>
            <a:r>
              <a:rPr lang="en-NZ" sz="2400" i="1" dirty="0" smtClean="0"/>
              <a:t>2012</a:t>
            </a:r>
            <a:endParaRPr lang="en-NZ" sz="2400" i="1" dirty="0"/>
          </a:p>
        </p:txBody>
      </p:sp>
      <p:sp>
        <p:nvSpPr>
          <p:cNvPr id="24" name="TextBox 23"/>
          <p:cNvSpPr txBox="1"/>
          <p:nvPr/>
        </p:nvSpPr>
        <p:spPr>
          <a:xfrm>
            <a:off x="680179" y="4476912"/>
            <a:ext cx="11134331" cy="2308324"/>
          </a:xfrm>
          <a:prstGeom prst="rect">
            <a:avLst/>
          </a:prstGeom>
          <a:noFill/>
        </p:spPr>
        <p:txBody>
          <a:bodyPr wrap="square" rtlCol="0">
            <a:spAutoFit/>
          </a:bodyPr>
          <a:lstStyle/>
          <a:p>
            <a:pPr marL="342900" indent="-342900">
              <a:buFont typeface="Arial" panose="020B0604020202020204" pitchFamily="34" charset="0"/>
              <a:buChar char="•"/>
            </a:pPr>
            <a:r>
              <a:rPr lang="en-NZ" sz="2400" dirty="0" smtClean="0"/>
              <a:t>Conventional approach: Identification of low pay employed with respect to the </a:t>
            </a:r>
            <a:r>
              <a:rPr lang="en-NZ" sz="2400" b="1" dirty="0" smtClean="0"/>
              <a:t>time point of the interview</a:t>
            </a:r>
          </a:p>
          <a:p>
            <a:pPr marL="342900" indent="-342900">
              <a:buFont typeface="Arial" panose="020B0604020202020204" pitchFamily="34" charset="0"/>
              <a:buChar char="•"/>
            </a:pPr>
            <a:r>
              <a:rPr lang="en-NZ" sz="2400" dirty="0" smtClean="0"/>
              <a:t>However: wages </a:t>
            </a:r>
            <a:r>
              <a:rPr lang="en-NZ" sz="2400" b="1" dirty="0" smtClean="0"/>
              <a:t>not necessarily constant </a:t>
            </a:r>
            <a:r>
              <a:rPr lang="en-NZ" sz="2400" dirty="0" smtClean="0"/>
              <a:t>over the year (job changes, promotion)</a:t>
            </a:r>
          </a:p>
          <a:p>
            <a:pPr marL="342900" indent="-342900">
              <a:buFont typeface="Arial" panose="020B0604020202020204" pitchFamily="34" charset="0"/>
              <a:buChar char="•"/>
            </a:pPr>
            <a:r>
              <a:rPr lang="en-NZ" sz="2400" dirty="0" smtClean="0"/>
              <a:t>However: Inland Revenue (IR) provides information of wages and salaries on the </a:t>
            </a:r>
            <a:r>
              <a:rPr lang="en-NZ" sz="2400" b="1" dirty="0" smtClean="0"/>
              <a:t>monthly level</a:t>
            </a:r>
          </a:p>
          <a:p>
            <a:pPr marL="342900" indent="-342900">
              <a:buFont typeface="Arial" panose="020B0604020202020204" pitchFamily="34" charset="0"/>
              <a:buChar char="•"/>
            </a:pPr>
            <a:r>
              <a:rPr lang="en-NZ" sz="2400" dirty="0" smtClean="0"/>
              <a:t>Possibility to derive </a:t>
            </a:r>
            <a:r>
              <a:rPr lang="en-NZ" sz="2400" b="1" dirty="0" smtClean="0"/>
              <a:t>level of attachment </a:t>
            </a:r>
            <a:r>
              <a:rPr lang="en-NZ" sz="2400" dirty="0" smtClean="0"/>
              <a:t>to the low pay sector</a:t>
            </a:r>
            <a:endParaRPr lang="en-NZ" sz="2400" dirty="0"/>
          </a:p>
        </p:txBody>
      </p:sp>
      <p:sp>
        <p:nvSpPr>
          <p:cNvPr id="2" name="Slide Number Placeholder 1"/>
          <p:cNvSpPr>
            <a:spLocks noGrp="1"/>
          </p:cNvSpPr>
          <p:nvPr>
            <p:ph type="sldNum" sz="quarter" idx="12"/>
          </p:nvPr>
        </p:nvSpPr>
        <p:spPr/>
        <p:txBody>
          <a:bodyPr/>
          <a:lstStyle/>
          <a:p>
            <a:fld id="{946C5AB2-E5F7-4960-910D-209FF40FBEF2}" type="slidenum">
              <a:rPr lang="en-NZ" smtClean="0"/>
              <a:t>8</a:t>
            </a:fld>
            <a:endParaRPr lang="en-NZ"/>
          </a:p>
        </p:txBody>
      </p:sp>
    </p:spTree>
    <p:extLst>
      <p:ext uri="{BB962C8B-B14F-4D97-AF65-F5344CB8AC3E}">
        <p14:creationId xmlns:p14="http://schemas.microsoft.com/office/powerpoint/2010/main" val="65714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2192000" cy="769441"/>
          </a:xfrm>
          <a:prstGeom prst="rect">
            <a:avLst/>
          </a:prstGeom>
          <a:solidFill>
            <a:schemeClr val="tx2"/>
          </a:solidFill>
        </p:spPr>
        <p:txBody>
          <a:bodyPr wrap="square" rtlCol="0">
            <a:spAutoFit/>
          </a:bodyPr>
          <a:lstStyle/>
          <a:p>
            <a:r>
              <a:rPr lang="en-NZ" sz="4400" dirty="0" smtClean="0">
                <a:solidFill>
                  <a:schemeClr val="bg1"/>
                </a:solidFill>
                <a:latin typeface="+mj-lt"/>
              </a:rPr>
              <a:t>Conceptual Framework</a:t>
            </a:r>
            <a:endParaRPr lang="en-NZ" dirty="0">
              <a:solidFill>
                <a:schemeClr val="bg1"/>
              </a:solidFill>
              <a:latin typeface="+mj-lt"/>
            </a:endParaRPr>
          </a:p>
        </p:txBody>
      </p:sp>
      <p:sp>
        <p:nvSpPr>
          <p:cNvPr id="2" name="TextBox 1"/>
          <p:cNvSpPr txBox="1"/>
          <p:nvPr/>
        </p:nvSpPr>
        <p:spPr>
          <a:xfrm>
            <a:off x="533399" y="1231184"/>
            <a:ext cx="10485583" cy="461665"/>
          </a:xfrm>
          <a:prstGeom prst="rect">
            <a:avLst/>
          </a:prstGeom>
          <a:noFill/>
        </p:spPr>
        <p:txBody>
          <a:bodyPr wrap="square" rtlCol="0">
            <a:spAutoFit/>
          </a:bodyPr>
          <a:lstStyle/>
          <a:p>
            <a:r>
              <a:rPr lang="en-NZ" sz="2400" dirty="0" smtClean="0"/>
              <a:t>Looking at earning dynamics (e.g. Baker </a:t>
            </a:r>
            <a:r>
              <a:rPr lang="en-NZ" sz="2400" dirty="0"/>
              <a:t>&amp; Solon </a:t>
            </a:r>
            <a:r>
              <a:rPr lang="en-NZ" sz="2400" dirty="0" smtClean="0"/>
              <a:t>2003, </a:t>
            </a:r>
            <a:r>
              <a:rPr lang="en-NZ" sz="2400" dirty="0" err="1" smtClean="0"/>
              <a:t>Cappellarie</a:t>
            </a:r>
            <a:r>
              <a:rPr lang="en-NZ" sz="2400" dirty="0" smtClean="0"/>
              <a:t> &amp; Jenkins 2014):</a:t>
            </a:r>
            <a:endParaRPr lang="en-NZ" sz="2400" dirty="0"/>
          </a:p>
        </p:txBody>
      </p:sp>
      <mc:AlternateContent xmlns:mc="http://schemas.openxmlformats.org/markup-compatibility/2006" xmlns:a14="http://schemas.microsoft.com/office/drawing/2010/main">
        <mc:Choice Requires="a14">
          <p:sp>
            <p:nvSpPr>
              <p:cNvPr id="3" name="TextBox 2"/>
              <p:cNvSpPr txBox="1"/>
              <p:nvPr/>
            </p:nvSpPr>
            <p:spPr>
              <a:xfrm>
                <a:off x="5243523" y="1765303"/>
                <a:ext cx="2317814" cy="40299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panose="02040503050406030204" pitchFamily="18" charset="0"/>
                            </a:rPr>
                          </m:ctrlPr>
                        </m:sSubPr>
                        <m:e>
                          <m:r>
                            <a:rPr lang="en-NZ" sz="2400" b="0" i="1" smtClean="0">
                              <a:latin typeface="Cambria Math" panose="02040503050406030204" pitchFamily="18" charset="0"/>
                            </a:rPr>
                            <m:t>𝑌</m:t>
                          </m:r>
                        </m:e>
                        <m:sub>
                          <m:r>
                            <a:rPr lang="en-NZ" sz="2400" b="0" i="1" smtClean="0">
                              <a:latin typeface="Cambria Math" panose="02040503050406030204" pitchFamily="18" charset="0"/>
                            </a:rPr>
                            <m:t>𝑖</m:t>
                          </m:r>
                          <m:sSub>
                            <m:sSubPr>
                              <m:ctrlPr>
                                <a:rPr lang="en-NZ" sz="2400" b="0" i="1" smtClean="0">
                                  <a:latin typeface="Cambria Math" panose="02040503050406030204" pitchFamily="18" charset="0"/>
                                </a:rPr>
                              </m:ctrlPr>
                            </m:sSubPr>
                            <m:e>
                              <m:r>
                                <a:rPr lang="en-NZ" sz="2400" b="0" i="1" smtClean="0">
                                  <a:latin typeface="Cambria Math" panose="02040503050406030204" pitchFamily="18" charset="0"/>
                                </a:rPr>
                                <m:t>𝑘</m:t>
                              </m:r>
                            </m:e>
                            <m:sub>
                              <m:r>
                                <a:rPr lang="en-NZ" sz="2400" b="0" i="1" smtClean="0">
                                  <a:latin typeface="Cambria Math" panose="02040503050406030204" pitchFamily="18" charset="0"/>
                                </a:rPr>
                                <m:t>𝑚</m:t>
                              </m:r>
                            </m:sub>
                          </m:sSub>
                        </m:sub>
                      </m:sSub>
                      <m:r>
                        <a:rPr lang="en-NZ" sz="2400" b="0" i="1" smtClean="0">
                          <a:latin typeface="Cambria Math" panose="02040503050406030204" pitchFamily="18" charset="0"/>
                        </a:rPr>
                        <m:t>=</m:t>
                      </m:r>
                      <m:sSub>
                        <m:sSubPr>
                          <m:ctrlPr>
                            <a:rPr lang="en-NZ" sz="2400" b="0" i="1" smtClean="0">
                              <a:latin typeface="Cambria Math" panose="02040503050406030204" pitchFamily="18" charset="0"/>
                            </a:rPr>
                          </m:ctrlPr>
                        </m:sSubPr>
                        <m:e>
                          <m:r>
                            <a:rPr lang="en-NZ" sz="2400" b="0" i="1" smtClean="0">
                              <a:latin typeface="Cambria Math" panose="02040503050406030204" pitchFamily="18" charset="0"/>
                              <a:ea typeface="Cambria Math" panose="02040503050406030204" pitchFamily="18" charset="0"/>
                            </a:rPr>
                            <m:t>𝜇</m:t>
                          </m:r>
                        </m:e>
                        <m:sub>
                          <m:r>
                            <a:rPr lang="en-NZ" sz="2400" b="0" i="1" smtClean="0">
                              <a:latin typeface="Cambria Math" panose="02040503050406030204" pitchFamily="18" charset="0"/>
                            </a:rPr>
                            <m:t>𝑘</m:t>
                          </m:r>
                        </m:sub>
                      </m:sSub>
                      <m:r>
                        <a:rPr lang="en-NZ" sz="2400" b="0" i="1" smtClean="0">
                          <a:latin typeface="Cambria Math" panose="02040503050406030204" pitchFamily="18" charset="0"/>
                        </a:rPr>
                        <m:t>+</m:t>
                      </m:r>
                      <m:sSub>
                        <m:sSubPr>
                          <m:ctrlPr>
                            <a:rPr lang="en-NZ" sz="2400" b="0" i="1" smtClean="0">
                              <a:latin typeface="Cambria Math" panose="02040503050406030204" pitchFamily="18" charset="0"/>
                            </a:rPr>
                          </m:ctrlPr>
                        </m:sSubPr>
                        <m:e>
                          <m:r>
                            <a:rPr lang="en-NZ" sz="2400" b="0" i="1" smtClean="0">
                              <a:latin typeface="Cambria Math" panose="02040503050406030204" pitchFamily="18" charset="0"/>
                            </a:rPr>
                            <m:t>𝑦</m:t>
                          </m:r>
                        </m:e>
                        <m:sub>
                          <m:r>
                            <a:rPr lang="en-NZ" sz="2400" i="1">
                              <a:latin typeface="Cambria Math" panose="02040503050406030204" pitchFamily="18" charset="0"/>
                            </a:rPr>
                            <m:t>𝑖</m:t>
                          </m:r>
                          <m:sSub>
                            <m:sSubPr>
                              <m:ctrlPr>
                                <a:rPr lang="en-NZ" sz="2400" i="1">
                                  <a:latin typeface="Cambria Math" panose="02040503050406030204" pitchFamily="18" charset="0"/>
                                </a:rPr>
                              </m:ctrlPr>
                            </m:sSubPr>
                            <m:e>
                              <m:r>
                                <a:rPr lang="en-NZ" sz="2400" i="1">
                                  <a:latin typeface="Cambria Math" panose="02040503050406030204" pitchFamily="18" charset="0"/>
                                </a:rPr>
                                <m:t>𝑘</m:t>
                              </m:r>
                            </m:e>
                            <m:sub>
                              <m:r>
                                <a:rPr lang="en-NZ" sz="2400" i="1">
                                  <a:latin typeface="Cambria Math" panose="02040503050406030204" pitchFamily="18" charset="0"/>
                                </a:rPr>
                                <m:t>𝑚</m:t>
                              </m:r>
                            </m:sub>
                          </m:sSub>
                        </m:sub>
                      </m:sSub>
                    </m:oMath>
                  </m:oMathPara>
                </a14:m>
                <a:endParaRPr lang="en-NZ"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5243523" y="1765303"/>
                <a:ext cx="2317814" cy="402995"/>
              </a:xfrm>
              <a:prstGeom prst="rect">
                <a:avLst/>
              </a:prstGeom>
              <a:blipFill>
                <a:blip r:embed="rId2"/>
                <a:stretch>
                  <a:fillRect l="-2632" b="-1666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33400" y="2237179"/>
                <a:ext cx="8917698" cy="461665"/>
              </a:xfrm>
              <a:prstGeom prst="rect">
                <a:avLst/>
              </a:prstGeom>
              <a:noFill/>
            </p:spPr>
            <p:txBody>
              <a:bodyPr wrap="none" rtlCol="0">
                <a:spAutoFit/>
              </a:bodyPr>
              <a:lstStyle/>
              <a:p>
                <a:r>
                  <a:rPr lang="en-NZ" sz="2400" dirty="0" smtClean="0"/>
                  <a:t>With individual </a:t>
                </a:r>
                <a14:m>
                  <m:oMath xmlns:m="http://schemas.openxmlformats.org/officeDocument/2006/math">
                    <m:r>
                      <a:rPr lang="en-NZ" sz="2400" b="0" i="1" smtClean="0">
                        <a:latin typeface="Cambria Math" panose="02040503050406030204" pitchFamily="18" charset="0"/>
                      </a:rPr>
                      <m:t>𝑖</m:t>
                    </m:r>
                    <m:r>
                      <a:rPr lang="en-NZ" sz="2400" b="0" i="1" smtClean="0">
                        <a:latin typeface="Cambria Math" panose="02040503050406030204" pitchFamily="18" charset="0"/>
                      </a:rPr>
                      <m:t>=1,…,</m:t>
                    </m:r>
                    <m:r>
                      <a:rPr lang="en-NZ" sz="2400" b="0" i="1" smtClean="0">
                        <a:latin typeface="Cambria Math" panose="02040503050406030204" pitchFamily="18" charset="0"/>
                      </a:rPr>
                      <m:t>𝑁</m:t>
                    </m:r>
                    <m:r>
                      <a:rPr lang="en-NZ" sz="2400" b="0" i="0" smtClean="0">
                        <a:latin typeface="Cambria Math" panose="02040503050406030204" pitchFamily="18" charset="0"/>
                      </a:rPr>
                      <m:t>,</m:t>
                    </m:r>
                  </m:oMath>
                </a14:m>
                <a:r>
                  <a:rPr lang="en-NZ" sz="2400" dirty="0" smtClean="0"/>
                  <a:t> year </a:t>
                </a:r>
                <a14:m>
                  <m:oMath xmlns:m="http://schemas.openxmlformats.org/officeDocument/2006/math">
                    <m:r>
                      <a:rPr lang="en-NZ" sz="2400" b="0" i="1" smtClean="0">
                        <a:latin typeface="Cambria Math" panose="02040503050406030204" pitchFamily="18" charset="0"/>
                      </a:rPr>
                      <m:t>𝑘</m:t>
                    </m:r>
                    <m:r>
                      <a:rPr lang="en-NZ" sz="2400" b="0" i="1" smtClean="0">
                        <a:latin typeface="Cambria Math" panose="02040503050406030204" pitchFamily="18" charset="0"/>
                      </a:rPr>
                      <m:t>=1,…,</m:t>
                    </m:r>
                    <m:r>
                      <a:rPr lang="en-NZ" sz="2400" b="0" i="1" smtClean="0">
                        <a:latin typeface="Cambria Math" panose="02040503050406030204" pitchFamily="18" charset="0"/>
                      </a:rPr>
                      <m:t>𝐾</m:t>
                    </m:r>
                  </m:oMath>
                </a14:m>
                <a:r>
                  <a:rPr lang="en-NZ" sz="2400" dirty="0" smtClean="0"/>
                  <a:t> and month </a:t>
                </a:r>
                <a14:m>
                  <m:oMath xmlns:m="http://schemas.openxmlformats.org/officeDocument/2006/math">
                    <m:r>
                      <a:rPr lang="en-NZ" sz="2400" b="0" i="1" smtClean="0">
                        <a:latin typeface="Cambria Math" panose="02040503050406030204" pitchFamily="18" charset="0"/>
                      </a:rPr>
                      <m:t>𝑚</m:t>
                    </m:r>
                    <m:r>
                      <a:rPr lang="en-NZ" sz="2400" b="0" i="1" smtClean="0">
                        <a:latin typeface="Cambria Math" panose="02040503050406030204" pitchFamily="18" charset="0"/>
                      </a:rPr>
                      <m:t>=1,…,</m:t>
                    </m:r>
                    <m:r>
                      <a:rPr lang="en-NZ" sz="2400" b="0" i="1" smtClean="0">
                        <a:latin typeface="Cambria Math" panose="02040503050406030204" pitchFamily="18" charset="0"/>
                      </a:rPr>
                      <m:t>𝑀</m:t>
                    </m:r>
                  </m:oMath>
                </a14:m>
                <a:endParaRPr lang="en-NZ"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533400" y="2237179"/>
                <a:ext cx="8917698" cy="461665"/>
              </a:xfrm>
              <a:prstGeom prst="rect">
                <a:avLst/>
              </a:prstGeom>
              <a:blipFill>
                <a:blip r:embed="rId3"/>
                <a:stretch>
                  <a:fillRect l="-1094" t="-10526" b="-2894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243523" y="2695005"/>
                <a:ext cx="2292807" cy="40299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panose="02040503050406030204" pitchFamily="18" charset="0"/>
                            </a:rPr>
                          </m:ctrlPr>
                        </m:sSubPr>
                        <m:e>
                          <m:r>
                            <a:rPr lang="en-NZ" sz="2400" i="1">
                              <a:latin typeface="Cambria Math" panose="02040503050406030204" pitchFamily="18" charset="0"/>
                            </a:rPr>
                            <m:t>𝑦</m:t>
                          </m:r>
                        </m:e>
                        <m:sub>
                          <m:r>
                            <a:rPr lang="en-NZ" sz="2400" i="1">
                              <a:latin typeface="Cambria Math" panose="02040503050406030204" pitchFamily="18" charset="0"/>
                            </a:rPr>
                            <m:t>𝑖</m:t>
                          </m:r>
                          <m:sSub>
                            <m:sSubPr>
                              <m:ctrlPr>
                                <a:rPr lang="en-NZ" sz="2400" i="1">
                                  <a:latin typeface="Cambria Math" panose="02040503050406030204" pitchFamily="18" charset="0"/>
                                </a:rPr>
                              </m:ctrlPr>
                            </m:sSubPr>
                            <m:e>
                              <m:r>
                                <a:rPr lang="en-NZ" sz="2400" i="1">
                                  <a:latin typeface="Cambria Math" panose="02040503050406030204" pitchFamily="18" charset="0"/>
                                </a:rPr>
                                <m:t>𝑘</m:t>
                              </m:r>
                            </m:e>
                            <m:sub>
                              <m:r>
                                <a:rPr lang="en-NZ" sz="2400" i="1">
                                  <a:latin typeface="Cambria Math" panose="02040503050406030204" pitchFamily="18" charset="0"/>
                                </a:rPr>
                                <m:t>𝑚</m:t>
                              </m:r>
                            </m:sub>
                          </m:sSub>
                        </m:sub>
                      </m:sSub>
                      <m:r>
                        <a:rPr lang="en-NZ" sz="2400" b="0" i="1" smtClean="0">
                          <a:latin typeface="Cambria Math" panose="02040503050406030204" pitchFamily="18" charset="0"/>
                        </a:rPr>
                        <m:t>=</m:t>
                      </m:r>
                      <m:sSub>
                        <m:sSubPr>
                          <m:ctrlPr>
                            <a:rPr lang="en-NZ" sz="2400" b="0" i="1" smtClean="0">
                              <a:latin typeface="Cambria Math" panose="02040503050406030204" pitchFamily="18" charset="0"/>
                            </a:rPr>
                          </m:ctrlPr>
                        </m:sSubPr>
                        <m:e>
                          <m:r>
                            <a:rPr lang="en-NZ" sz="2400" b="0" i="1" smtClean="0">
                              <a:latin typeface="Cambria Math" panose="02040503050406030204" pitchFamily="18" charset="0"/>
                              <a:ea typeface="Cambria Math" panose="02040503050406030204" pitchFamily="18" charset="0"/>
                            </a:rPr>
                            <m:t>𝛼</m:t>
                          </m:r>
                        </m:e>
                        <m:sub>
                          <m:r>
                            <a:rPr lang="en-NZ" sz="2400" b="0" i="1" smtClean="0">
                              <a:latin typeface="Cambria Math" panose="02040503050406030204" pitchFamily="18" charset="0"/>
                            </a:rPr>
                            <m:t>𝑖</m:t>
                          </m:r>
                        </m:sub>
                      </m:sSub>
                      <m:r>
                        <a:rPr lang="en-NZ" sz="2400" b="0" i="1" smtClean="0">
                          <a:latin typeface="Cambria Math" panose="02040503050406030204" pitchFamily="18" charset="0"/>
                        </a:rPr>
                        <m:t>+</m:t>
                      </m:r>
                      <m:sSub>
                        <m:sSubPr>
                          <m:ctrlPr>
                            <a:rPr lang="en-NZ" sz="2400" b="0" i="1" smtClean="0">
                              <a:latin typeface="Cambria Math" panose="02040503050406030204" pitchFamily="18" charset="0"/>
                            </a:rPr>
                          </m:ctrlPr>
                        </m:sSubPr>
                        <m:e>
                          <m:r>
                            <a:rPr lang="en-NZ" sz="2400" b="0" i="1" smtClean="0">
                              <a:latin typeface="Cambria Math" panose="02040503050406030204" pitchFamily="18" charset="0"/>
                              <a:ea typeface="Cambria Math" panose="02040503050406030204" pitchFamily="18" charset="0"/>
                            </a:rPr>
                            <m:t>𝜈</m:t>
                          </m:r>
                        </m:e>
                        <m:sub>
                          <m:r>
                            <a:rPr lang="en-NZ" sz="2400" i="1">
                              <a:latin typeface="Cambria Math" panose="02040503050406030204" pitchFamily="18" charset="0"/>
                            </a:rPr>
                            <m:t>𝑖</m:t>
                          </m:r>
                          <m:sSub>
                            <m:sSubPr>
                              <m:ctrlPr>
                                <a:rPr lang="en-NZ" sz="2400" i="1">
                                  <a:latin typeface="Cambria Math" panose="02040503050406030204" pitchFamily="18" charset="0"/>
                                </a:rPr>
                              </m:ctrlPr>
                            </m:sSubPr>
                            <m:e>
                              <m:r>
                                <a:rPr lang="en-NZ" sz="2400" i="1">
                                  <a:latin typeface="Cambria Math" panose="02040503050406030204" pitchFamily="18" charset="0"/>
                                </a:rPr>
                                <m:t>𝑘</m:t>
                              </m:r>
                            </m:e>
                            <m:sub>
                              <m:r>
                                <a:rPr lang="en-NZ" sz="2400" i="1">
                                  <a:latin typeface="Cambria Math" panose="02040503050406030204" pitchFamily="18" charset="0"/>
                                </a:rPr>
                                <m:t>𝑚</m:t>
                              </m:r>
                            </m:sub>
                          </m:sSub>
                        </m:sub>
                      </m:sSub>
                    </m:oMath>
                  </m:oMathPara>
                </a14:m>
                <a:endParaRPr lang="en-NZ"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5243523" y="2695005"/>
                <a:ext cx="2292807" cy="402995"/>
              </a:xfrm>
              <a:prstGeom prst="rect">
                <a:avLst/>
              </a:prstGeom>
              <a:blipFill>
                <a:blip r:embed="rId4"/>
                <a:stretch>
                  <a:fillRect l="-2926" b="-1666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33399" y="3221080"/>
                <a:ext cx="5018233" cy="502766"/>
              </a:xfrm>
              <a:prstGeom prst="rect">
                <a:avLst/>
              </a:prstGeom>
              <a:noFill/>
            </p:spPr>
            <p:txBody>
              <a:bodyPr wrap="none" rtlCol="0">
                <a:spAutoFit/>
              </a:bodyPr>
              <a:lstStyle/>
              <a:p>
                <a:r>
                  <a:rPr lang="en-NZ" sz="2400" dirty="0" smtClean="0"/>
                  <a:t>with </a:t>
                </a:r>
                <a14:m>
                  <m:oMath xmlns:m="http://schemas.openxmlformats.org/officeDocument/2006/math">
                    <m:sSub>
                      <m:sSubPr>
                        <m:ctrlPr>
                          <a:rPr lang="en-NZ" sz="2400" i="1">
                            <a:latin typeface="Cambria Math" panose="02040503050406030204" pitchFamily="18" charset="0"/>
                          </a:rPr>
                        </m:ctrlPr>
                      </m:sSubPr>
                      <m:e>
                        <m:r>
                          <a:rPr lang="en-NZ" sz="2400" i="1">
                            <a:latin typeface="Cambria Math" panose="02040503050406030204" pitchFamily="18" charset="0"/>
                            <a:ea typeface="Cambria Math" panose="02040503050406030204" pitchFamily="18" charset="0"/>
                          </a:rPr>
                          <m:t>𝛼</m:t>
                        </m:r>
                      </m:e>
                      <m:sub>
                        <m:r>
                          <a:rPr lang="en-NZ" sz="2400" i="1">
                            <a:latin typeface="Cambria Math" panose="02040503050406030204" pitchFamily="18" charset="0"/>
                          </a:rPr>
                          <m:t>𝑖</m:t>
                        </m:r>
                      </m:sub>
                    </m:sSub>
                    <m:r>
                      <a:rPr lang="en-NZ" sz="2400" i="1" smtClean="0">
                        <a:latin typeface="Cambria Math" panose="02040503050406030204" pitchFamily="18" charset="0"/>
                        <a:ea typeface="Cambria Math" panose="02040503050406030204" pitchFamily="18" charset="0"/>
                      </a:rPr>
                      <m:t>~</m:t>
                    </m:r>
                    <m:r>
                      <a:rPr lang="en-NZ" sz="2400" b="0" i="1" smtClean="0">
                        <a:latin typeface="Cambria Math" panose="02040503050406030204" pitchFamily="18" charset="0"/>
                        <a:ea typeface="Cambria Math" panose="02040503050406030204" pitchFamily="18" charset="0"/>
                      </a:rPr>
                      <m:t>𝑁</m:t>
                    </m:r>
                    <m:r>
                      <a:rPr lang="en-NZ" sz="2400" b="0" i="1" smtClean="0">
                        <a:latin typeface="Cambria Math" panose="02040503050406030204" pitchFamily="18" charset="0"/>
                        <a:ea typeface="Cambria Math" panose="02040503050406030204" pitchFamily="18" charset="0"/>
                      </a:rPr>
                      <m:t>(0,</m:t>
                    </m:r>
                    <m:sSubSup>
                      <m:sSubSupPr>
                        <m:ctrlPr>
                          <a:rPr lang="en-NZ" sz="2400" b="0" i="1" smtClean="0">
                            <a:latin typeface="Cambria Math" panose="02040503050406030204" pitchFamily="18" charset="0"/>
                            <a:ea typeface="Cambria Math" panose="02040503050406030204" pitchFamily="18" charset="0"/>
                          </a:rPr>
                        </m:ctrlPr>
                      </m:sSubSupPr>
                      <m:e>
                        <m:r>
                          <a:rPr lang="en-NZ" sz="2400" b="0" i="1" smtClean="0">
                            <a:latin typeface="Cambria Math" panose="02040503050406030204" pitchFamily="18" charset="0"/>
                            <a:ea typeface="Cambria Math" panose="02040503050406030204" pitchFamily="18" charset="0"/>
                          </a:rPr>
                          <m:t>𝜎</m:t>
                        </m:r>
                      </m:e>
                      <m:sub>
                        <m:r>
                          <a:rPr lang="en-NZ" sz="2400" i="1">
                            <a:latin typeface="Cambria Math" panose="02040503050406030204" pitchFamily="18" charset="0"/>
                            <a:ea typeface="Cambria Math" panose="02040503050406030204" pitchFamily="18" charset="0"/>
                          </a:rPr>
                          <m:t>𝛼</m:t>
                        </m:r>
                      </m:sub>
                      <m:sup>
                        <m:r>
                          <a:rPr lang="en-NZ" sz="2400" b="0" i="1" smtClean="0">
                            <a:latin typeface="Cambria Math" panose="02040503050406030204" pitchFamily="18" charset="0"/>
                            <a:ea typeface="Cambria Math" panose="02040503050406030204" pitchFamily="18" charset="0"/>
                          </a:rPr>
                          <m:t>2</m:t>
                        </m:r>
                      </m:sup>
                    </m:sSubSup>
                    <m:r>
                      <a:rPr lang="en-NZ" sz="2400" b="0" i="1" smtClean="0">
                        <a:latin typeface="Cambria Math" panose="02040503050406030204" pitchFamily="18" charset="0"/>
                        <a:ea typeface="Cambria Math" panose="02040503050406030204" pitchFamily="18" charset="0"/>
                      </a:rPr>
                      <m:t>)</m:t>
                    </m:r>
                  </m:oMath>
                </a14:m>
                <a:r>
                  <a:rPr lang="en-NZ" sz="2400" dirty="0" smtClean="0"/>
                  <a:t> and </a:t>
                </a:r>
                <a14:m>
                  <m:oMath xmlns:m="http://schemas.openxmlformats.org/officeDocument/2006/math">
                    <m:sSub>
                      <m:sSubPr>
                        <m:ctrlPr>
                          <a:rPr lang="en-NZ" sz="2400" i="1">
                            <a:latin typeface="Cambria Math" panose="02040503050406030204" pitchFamily="18" charset="0"/>
                          </a:rPr>
                        </m:ctrlPr>
                      </m:sSubPr>
                      <m:e>
                        <m:r>
                          <a:rPr lang="en-NZ" sz="2400" i="1">
                            <a:latin typeface="Cambria Math" panose="02040503050406030204" pitchFamily="18" charset="0"/>
                            <a:ea typeface="Cambria Math" panose="02040503050406030204" pitchFamily="18" charset="0"/>
                          </a:rPr>
                          <m:t>𝜈</m:t>
                        </m:r>
                      </m:e>
                      <m:sub>
                        <m:r>
                          <a:rPr lang="en-NZ" sz="2400" i="1">
                            <a:latin typeface="Cambria Math" panose="02040503050406030204" pitchFamily="18" charset="0"/>
                          </a:rPr>
                          <m:t>𝑖</m:t>
                        </m:r>
                        <m:sSub>
                          <m:sSubPr>
                            <m:ctrlPr>
                              <a:rPr lang="en-NZ" sz="2400" i="1">
                                <a:latin typeface="Cambria Math" panose="02040503050406030204" pitchFamily="18" charset="0"/>
                              </a:rPr>
                            </m:ctrlPr>
                          </m:sSubPr>
                          <m:e>
                            <m:r>
                              <a:rPr lang="en-NZ" sz="2400" i="1">
                                <a:latin typeface="Cambria Math" panose="02040503050406030204" pitchFamily="18" charset="0"/>
                              </a:rPr>
                              <m:t>𝑘</m:t>
                            </m:r>
                          </m:e>
                          <m:sub>
                            <m:r>
                              <a:rPr lang="en-NZ" sz="2400" i="1">
                                <a:latin typeface="Cambria Math" panose="02040503050406030204" pitchFamily="18" charset="0"/>
                              </a:rPr>
                              <m:t>𝑚</m:t>
                            </m:r>
                          </m:sub>
                        </m:sSub>
                      </m:sub>
                    </m:sSub>
                    <m:r>
                      <a:rPr lang="en-NZ" sz="2400" i="1">
                        <a:latin typeface="Cambria Math" panose="02040503050406030204" pitchFamily="18" charset="0"/>
                        <a:ea typeface="Cambria Math" panose="02040503050406030204" pitchFamily="18" charset="0"/>
                      </a:rPr>
                      <m:t>~</m:t>
                    </m:r>
                    <m:r>
                      <a:rPr lang="en-NZ" sz="2400" i="1">
                        <a:latin typeface="Cambria Math" panose="02040503050406030204" pitchFamily="18" charset="0"/>
                        <a:ea typeface="Cambria Math" panose="02040503050406030204" pitchFamily="18" charset="0"/>
                      </a:rPr>
                      <m:t>𝑁</m:t>
                    </m:r>
                    <m:r>
                      <a:rPr lang="en-NZ" sz="2400" i="1">
                        <a:latin typeface="Cambria Math" panose="02040503050406030204" pitchFamily="18" charset="0"/>
                        <a:ea typeface="Cambria Math" panose="02040503050406030204" pitchFamily="18" charset="0"/>
                      </a:rPr>
                      <m:t>(0,</m:t>
                    </m:r>
                    <m:sSubSup>
                      <m:sSubSupPr>
                        <m:ctrlPr>
                          <a:rPr lang="en-NZ" sz="2400" i="1">
                            <a:latin typeface="Cambria Math" panose="02040503050406030204" pitchFamily="18" charset="0"/>
                            <a:ea typeface="Cambria Math" panose="02040503050406030204" pitchFamily="18" charset="0"/>
                          </a:rPr>
                        </m:ctrlPr>
                      </m:sSubSupPr>
                      <m:e>
                        <m:r>
                          <a:rPr lang="en-NZ" sz="2400" i="1">
                            <a:latin typeface="Cambria Math" panose="02040503050406030204" pitchFamily="18" charset="0"/>
                            <a:ea typeface="Cambria Math" panose="02040503050406030204" pitchFamily="18" charset="0"/>
                          </a:rPr>
                          <m:t>𝜎</m:t>
                        </m:r>
                      </m:e>
                      <m:sub>
                        <m:r>
                          <a:rPr lang="en-NZ" sz="2400" i="1">
                            <a:latin typeface="Cambria Math" panose="02040503050406030204" pitchFamily="18" charset="0"/>
                            <a:ea typeface="Cambria Math" panose="02040503050406030204" pitchFamily="18" charset="0"/>
                          </a:rPr>
                          <m:t>𝜈</m:t>
                        </m:r>
                      </m:sub>
                      <m:sup>
                        <m:r>
                          <a:rPr lang="en-NZ" sz="2400" i="1">
                            <a:latin typeface="Cambria Math" panose="02040503050406030204" pitchFamily="18" charset="0"/>
                            <a:ea typeface="Cambria Math" panose="02040503050406030204" pitchFamily="18" charset="0"/>
                          </a:rPr>
                          <m:t>2</m:t>
                        </m:r>
                      </m:sup>
                    </m:sSubSup>
                    <m:r>
                      <a:rPr lang="en-NZ" sz="2400" i="1">
                        <a:latin typeface="Cambria Math" panose="02040503050406030204" pitchFamily="18" charset="0"/>
                        <a:ea typeface="Cambria Math" panose="02040503050406030204" pitchFamily="18" charset="0"/>
                      </a:rPr>
                      <m:t>)</m:t>
                    </m:r>
                  </m:oMath>
                </a14:m>
                <a:r>
                  <a:rPr lang="en-NZ" sz="2400" dirty="0"/>
                  <a:t> </a:t>
                </a:r>
              </a:p>
            </p:txBody>
          </p:sp>
        </mc:Choice>
        <mc:Fallback xmlns="">
          <p:sp>
            <p:nvSpPr>
              <p:cNvPr id="7" name="TextBox 6"/>
              <p:cNvSpPr txBox="1">
                <a:spLocks noRot="1" noChangeAspect="1" noMove="1" noResize="1" noEditPoints="1" noAdjustHandles="1" noChangeArrowheads="1" noChangeShapeType="1" noTextEdit="1"/>
              </p:cNvSpPr>
              <p:nvPr/>
            </p:nvSpPr>
            <p:spPr>
              <a:xfrm>
                <a:off x="533399" y="3221080"/>
                <a:ext cx="5018233" cy="502766"/>
              </a:xfrm>
              <a:prstGeom prst="rect">
                <a:avLst/>
              </a:prstGeom>
              <a:blipFill>
                <a:blip r:embed="rId5"/>
                <a:stretch>
                  <a:fillRect l="-1820" t="-7229" b="-20482"/>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218721" y="3794341"/>
                <a:ext cx="2797048" cy="42941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panose="02040503050406030204" pitchFamily="18" charset="0"/>
                            </a:rPr>
                          </m:ctrlPr>
                        </m:sSubPr>
                        <m:e>
                          <m:r>
                            <a:rPr lang="en-NZ" sz="2400" b="0" i="1" smtClean="0">
                              <a:latin typeface="Cambria Math" panose="02040503050406030204" pitchFamily="18" charset="0"/>
                            </a:rPr>
                            <m:t>𝐿𝑃</m:t>
                          </m:r>
                        </m:e>
                        <m:sub>
                          <m:r>
                            <a:rPr lang="en-NZ" sz="2400" i="1">
                              <a:latin typeface="Cambria Math" panose="02040503050406030204" pitchFamily="18" charset="0"/>
                            </a:rPr>
                            <m:t>𝑖</m:t>
                          </m:r>
                          <m:sSub>
                            <m:sSubPr>
                              <m:ctrlPr>
                                <a:rPr lang="en-NZ" sz="2400" i="1">
                                  <a:latin typeface="Cambria Math" panose="02040503050406030204" pitchFamily="18" charset="0"/>
                                </a:rPr>
                              </m:ctrlPr>
                            </m:sSubPr>
                            <m:e>
                              <m:r>
                                <a:rPr lang="en-NZ" sz="2400" i="1">
                                  <a:latin typeface="Cambria Math" panose="02040503050406030204" pitchFamily="18" charset="0"/>
                                </a:rPr>
                                <m:t>𝑘</m:t>
                              </m:r>
                            </m:e>
                            <m:sub>
                              <m:r>
                                <a:rPr lang="en-NZ" sz="2400" i="1">
                                  <a:latin typeface="Cambria Math" panose="02040503050406030204" pitchFamily="18" charset="0"/>
                                </a:rPr>
                                <m:t>𝑚</m:t>
                              </m:r>
                            </m:sub>
                          </m:sSub>
                        </m:sub>
                      </m:sSub>
                      <m:r>
                        <a:rPr lang="en-NZ" sz="2400" b="0" i="1" smtClean="0">
                          <a:latin typeface="Cambria Math" panose="02040503050406030204" pitchFamily="18" charset="0"/>
                        </a:rPr>
                        <m:t>=</m:t>
                      </m:r>
                      <m:r>
                        <a:rPr lang="en-NZ" sz="2400" b="1" i="1" smtClean="0">
                          <a:latin typeface="Cambria Math" panose="02040503050406030204" pitchFamily="18" charset="0"/>
                        </a:rPr>
                        <m:t>𝟏</m:t>
                      </m:r>
                      <m:d>
                        <m:dPr>
                          <m:ctrlPr>
                            <a:rPr lang="en-NZ" sz="2400" i="1" smtClean="0">
                              <a:latin typeface="Cambria Math" panose="02040503050406030204" pitchFamily="18" charset="0"/>
                            </a:rPr>
                          </m:ctrlPr>
                        </m:dPr>
                        <m:e>
                          <m:sSub>
                            <m:sSubPr>
                              <m:ctrlPr>
                                <a:rPr lang="en-NZ" sz="2400" i="1">
                                  <a:latin typeface="Cambria Math" panose="02040503050406030204" pitchFamily="18" charset="0"/>
                                </a:rPr>
                              </m:ctrlPr>
                            </m:sSubPr>
                            <m:e>
                              <m:r>
                                <a:rPr lang="en-NZ" sz="2400" b="0" i="1">
                                  <a:latin typeface="Cambria Math" panose="02040503050406030204" pitchFamily="18" charset="0"/>
                                </a:rPr>
                                <m:t>𝑌</m:t>
                              </m:r>
                            </m:e>
                            <m:sub>
                              <m:r>
                                <a:rPr lang="en-NZ" sz="2400" b="0" i="1">
                                  <a:latin typeface="Cambria Math" panose="02040503050406030204" pitchFamily="18" charset="0"/>
                                </a:rPr>
                                <m:t>𝑖</m:t>
                              </m:r>
                              <m:sSub>
                                <m:sSubPr>
                                  <m:ctrlPr>
                                    <a:rPr lang="en-NZ" sz="2400" i="1">
                                      <a:latin typeface="Cambria Math" panose="02040503050406030204" pitchFamily="18" charset="0"/>
                                    </a:rPr>
                                  </m:ctrlPr>
                                </m:sSubPr>
                                <m:e>
                                  <m:r>
                                    <a:rPr lang="en-NZ" sz="2400" b="0" i="1">
                                      <a:latin typeface="Cambria Math" panose="02040503050406030204" pitchFamily="18" charset="0"/>
                                    </a:rPr>
                                    <m:t>𝑘</m:t>
                                  </m:r>
                                </m:e>
                                <m:sub>
                                  <m:r>
                                    <a:rPr lang="en-NZ" sz="2400" b="0" i="1">
                                      <a:latin typeface="Cambria Math" panose="02040503050406030204" pitchFamily="18" charset="0"/>
                                    </a:rPr>
                                    <m:t>𝑚</m:t>
                                  </m:r>
                                </m:sub>
                              </m:sSub>
                            </m:sub>
                          </m:sSub>
                          <m:r>
                            <a:rPr lang="en-NZ" sz="2400" b="0" i="1" smtClean="0">
                              <a:latin typeface="Cambria Math" panose="02040503050406030204" pitchFamily="18" charset="0"/>
                              <a:ea typeface="Cambria Math" panose="02040503050406030204" pitchFamily="18" charset="0"/>
                            </a:rPr>
                            <m:t>≤</m:t>
                          </m:r>
                          <m:r>
                            <a:rPr lang="en-NZ" sz="2400" b="0" i="1" smtClean="0">
                              <a:latin typeface="Cambria Math" panose="02040503050406030204" pitchFamily="18" charset="0"/>
                              <a:ea typeface="Cambria Math" panose="02040503050406030204" pitchFamily="18" charset="0"/>
                            </a:rPr>
                            <m:t>𝜏</m:t>
                          </m:r>
                        </m:e>
                      </m:d>
                    </m:oMath>
                  </m:oMathPara>
                </a14:m>
                <a:endParaRPr lang="en-NZ"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5218721" y="3794341"/>
                <a:ext cx="2797048" cy="429413"/>
              </a:xfrm>
              <a:prstGeom prst="rect">
                <a:avLst/>
              </a:prstGeom>
              <a:blipFill>
                <a:blip r:embed="rId6"/>
                <a:stretch>
                  <a:fillRect/>
                </a:stretch>
              </a:blipFill>
            </p:spPr>
            <p:txBody>
              <a:bodyPr/>
              <a:lstStyle/>
              <a:p>
                <a:r>
                  <a:rPr lang="en-NZ">
                    <a:noFill/>
                  </a:rPr>
                  <a:t> </a:t>
                </a:r>
              </a:p>
            </p:txBody>
          </p:sp>
        </mc:Fallback>
      </mc:AlternateContent>
      <p:sp>
        <p:nvSpPr>
          <p:cNvPr id="9" name="TextBox 8"/>
          <p:cNvSpPr txBox="1"/>
          <p:nvPr/>
        </p:nvSpPr>
        <p:spPr>
          <a:xfrm>
            <a:off x="533400" y="4275989"/>
            <a:ext cx="3599703" cy="461665"/>
          </a:xfrm>
          <a:prstGeom prst="rect">
            <a:avLst/>
          </a:prstGeom>
          <a:noFill/>
        </p:spPr>
        <p:txBody>
          <a:bodyPr wrap="none" rtlCol="0">
            <a:spAutoFit/>
          </a:bodyPr>
          <a:lstStyle/>
          <a:p>
            <a:r>
              <a:rPr lang="en-NZ" sz="2400" dirty="0" smtClean="0"/>
              <a:t>Looking at the annual level </a:t>
            </a:r>
            <a:endParaRPr lang="en-NZ" sz="2400" dirty="0"/>
          </a:p>
        </p:txBody>
      </p:sp>
      <mc:AlternateContent xmlns:mc="http://schemas.openxmlformats.org/markup-compatibility/2006" xmlns:a14="http://schemas.microsoft.com/office/drawing/2010/main">
        <mc:Choice Requires="a14">
          <p:sp>
            <p:nvSpPr>
              <p:cNvPr id="10" name="TextBox 9"/>
              <p:cNvSpPr txBox="1"/>
              <p:nvPr/>
            </p:nvSpPr>
            <p:spPr>
              <a:xfrm>
                <a:off x="5218721" y="4737654"/>
                <a:ext cx="3561552" cy="11890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NZ" sz="2400" i="1" smtClean="0">
                              <a:latin typeface="Cambria Math" panose="02040503050406030204" pitchFamily="18" charset="0"/>
                            </a:rPr>
                          </m:ctrlPr>
                        </m:sSubPr>
                        <m:e>
                          <m:r>
                            <a:rPr lang="en-NZ" sz="2400" b="0" i="1" smtClean="0">
                              <a:latin typeface="Cambria Math" panose="02040503050406030204" pitchFamily="18" charset="0"/>
                            </a:rPr>
                            <m:t>𝐿𝑃</m:t>
                          </m:r>
                        </m:e>
                        <m:sub>
                          <m:r>
                            <a:rPr lang="en-NZ" sz="2400" i="1">
                              <a:latin typeface="Cambria Math" panose="02040503050406030204" pitchFamily="18" charset="0"/>
                            </a:rPr>
                            <m:t>𝑖</m:t>
                          </m:r>
                          <m:r>
                            <a:rPr lang="en-NZ" sz="2400" b="0" i="1" smtClean="0">
                              <a:latin typeface="Cambria Math" panose="02040503050406030204" pitchFamily="18" charset="0"/>
                            </a:rPr>
                            <m:t>𝑘</m:t>
                          </m:r>
                        </m:sub>
                      </m:sSub>
                      <m:r>
                        <a:rPr lang="en-NZ" sz="2400" b="0" i="1" smtClean="0">
                          <a:latin typeface="Cambria Math" panose="02040503050406030204" pitchFamily="18" charset="0"/>
                        </a:rPr>
                        <m:t>=</m:t>
                      </m:r>
                      <m:r>
                        <a:rPr lang="en-NZ" sz="2400" b="1" i="1" smtClean="0">
                          <a:latin typeface="Cambria Math" panose="02040503050406030204" pitchFamily="18" charset="0"/>
                        </a:rPr>
                        <m:t>𝟏</m:t>
                      </m:r>
                      <m:d>
                        <m:dPr>
                          <m:ctrlPr>
                            <a:rPr lang="en-NZ" sz="2400" i="1" smtClean="0">
                              <a:latin typeface="Cambria Math" panose="02040503050406030204" pitchFamily="18" charset="0"/>
                            </a:rPr>
                          </m:ctrlPr>
                        </m:dPr>
                        <m:e>
                          <m:nary>
                            <m:naryPr>
                              <m:chr m:val="∑"/>
                              <m:ctrlPr>
                                <a:rPr lang="en-NZ" sz="2400" i="1">
                                  <a:latin typeface="Cambria Math" panose="02040503050406030204" pitchFamily="18" charset="0"/>
                                </a:rPr>
                              </m:ctrlPr>
                            </m:naryPr>
                            <m:sub>
                              <m:r>
                                <m:rPr>
                                  <m:brk m:alnAt="23"/>
                                </m:rPr>
                                <a:rPr lang="en-NZ" sz="2400" i="1">
                                  <a:latin typeface="Cambria Math" panose="02040503050406030204" pitchFamily="18" charset="0"/>
                                </a:rPr>
                                <m:t>𝑚</m:t>
                              </m:r>
                              <m:r>
                                <a:rPr lang="en-NZ" sz="2400" i="1">
                                  <a:latin typeface="Cambria Math" panose="02040503050406030204" pitchFamily="18" charset="0"/>
                                </a:rPr>
                                <m:t>=1</m:t>
                              </m:r>
                            </m:sub>
                            <m:sup>
                              <m:r>
                                <a:rPr lang="en-NZ" sz="2400" i="1">
                                  <a:latin typeface="Cambria Math" panose="02040503050406030204" pitchFamily="18" charset="0"/>
                                </a:rPr>
                                <m:t>𝑀</m:t>
                              </m:r>
                            </m:sup>
                            <m:e>
                              <m:sSub>
                                <m:sSubPr>
                                  <m:ctrlPr>
                                    <a:rPr lang="en-NZ" sz="2400" i="1">
                                      <a:latin typeface="Cambria Math" panose="02040503050406030204" pitchFamily="18" charset="0"/>
                                    </a:rPr>
                                  </m:ctrlPr>
                                </m:sSubPr>
                                <m:e>
                                  <m:r>
                                    <a:rPr lang="en-NZ" sz="2400" i="1">
                                      <a:latin typeface="Cambria Math" panose="02040503050406030204" pitchFamily="18" charset="0"/>
                                    </a:rPr>
                                    <m:t>𝐿𝑃</m:t>
                                  </m:r>
                                </m:e>
                                <m:sub>
                                  <m:r>
                                    <a:rPr lang="en-NZ" sz="2400" i="1">
                                      <a:latin typeface="Cambria Math" panose="02040503050406030204" pitchFamily="18" charset="0"/>
                                    </a:rPr>
                                    <m:t>𝑖</m:t>
                                  </m:r>
                                  <m:sSub>
                                    <m:sSubPr>
                                      <m:ctrlPr>
                                        <a:rPr lang="en-NZ" sz="2400" i="1">
                                          <a:latin typeface="Cambria Math" panose="02040503050406030204" pitchFamily="18" charset="0"/>
                                        </a:rPr>
                                      </m:ctrlPr>
                                    </m:sSubPr>
                                    <m:e>
                                      <m:r>
                                        <a:rPr lang="en-NZ" sz="2400" i="1">
                                          <a:latin typeface="Cambria Math" panose="02040503050406030204" pitchFamily="18" charset="0"/>
                                        </a:rPr>
                                        <m:t>𝑘</m:t>
                                      </m:r>
                                    </m:e>
                                    <m:sub>
                                      <m:r>
                                        <a:rPr lang="en-NZ" sz="2400" i="1">
                                          <a:latin typeface="Cambria Math" panose="02040503050406030204" pitchFamily="18" charset="0"/>
                                        </a:rPr>
                                        <m:t>𝑚</m:t>
                                      </m:r>
                                    </m:sub>
                                  </m:sSub>
                                </m:sub>
                              </m:sSub>
                            </m:e>
                          </m:nary>
                          <m:r>
                            <a:rPr lang="en-NZ" sz="2400" b="0" i="1" smtClean="0">
                              <a:latin typeface="Cambria Math" panose="02040503050406030204" pitchFamily="18" charset="0"/>
                            </a:rPr>
                            <m:t>&gt;0</m:t>
                          </m:r>
                        </m:e>
                      </m:d>
                    </m:oMath>
                  </m:oMathPara>
                </a14:m>
                <a:endParaRPr lang="en-NZ"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5218721" y="4737654"/>
                <a:ext cx="3561552" cy="1189043"/>
              </a:xfrm>
              <a:prstGeom prst="rect">
                <a:avLst/>
              </a:prstGeom>
              <a:blipFill>
                <a:blip r:embed="rId7"/>
                <a:stretch>
                  <a:fillRect/>
                </a:stretch>
              </a:blipFill>
            </p:spPr>
            <p:txBody>
              <a:bodyPr/>
              <a:lstStyle/>
              <a:p>
                <a:r>
                  <a:rPr lang="en-NZ">
                    <a:noFill/>
                  </a:rPr>
                  <a:t> </a:t>
                </a:r>
              </a:p>
            </p:txBody>
          </p:sp>
        </mc:Fallback>
      </mc:AlternateContent>
      <p:sp>
        <p:nvSpPr>
          <p:cNvPr id="11" name="Slide Number Placeholder 10"/>
          <p:cNvSpPr>
            <a:spLocks noGrp="1"/>
          </p:cNvSpPr>
          <p:nvPr>
            <p:ph type="sldNum" sz="quarter" idx="12"/>
          </p:nvPr>
        </p:nvSpPr>
        <p:spPr/>
        <p:txBody>
          <a:bodyPr/>
          <a:lstStyle/>
          <a:p>
            <a:fld id="{946C5AB2-E5F7-4960-910D-209FF40FBEF2}" type="slidenum">
              <a:rPr lang="en-NZ" smtClean="0"/>
              <a:t>9</a:t>
            </a:fld>
            <a:endParaRPr lang="en-NZ"/>
          </a:p>
        </p:txBody>
      </p:sp>
    </p:spTree>
    <p:extLst>
      <p:ext uri="{BB962C8B-B14F-4D97-AF65-F5344CB8AC3E}">
        <p14:creationId xmlns:p14="http://schemas.microsoft.com/office/powerpoint/2010/main" val="3446369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5905</TotalTime>
  <Words>1340</Words>
  <Application>Microsoft Office PowerPoint</Application>
  <PresentationFormat>Widescreen</PresentationFormat>
  <Paragraphs>381</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Calibri Light</vt:lpstr>
      <vt:lpstr>Cambria Math</vt:lpstr>
      <vt:lpstr>Georgia</vt:lpstr>
      <vt:lpstr>Times New Roman</vt:lpstr>
      <vt:lpstr>Wingdings</vt:lpstr>
      <vt:lpstr>Office Theme</vt:lpstr>
      <vt:lpstr>Persistence of Low Pay Employment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Waikato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Pay in New Zealand</dc:title>
  <dc:creator>Bill Cochrane</dc:creator>
  <cp:lastModifiedBy>Gail Pacheco</cp:lastModifiedBy>
  <cp:revision>252</cp:revision>
  <cp:lastPrinted>2018-03-12T22:52:18Z</cp:lastPrinted>
  <dcterms:created xsi:type="dcterms:W3CDTF">2018-01-16T22:05:21Z</dcterms:created>
  <dcterms:modified xsi:type="dcterms:W3CDTF">2018-03-17T08:02:12Z</dcterms:modified>
</cp:coreProperties>
</file>